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5"/>
  </p:notesMasterIdLst>
  <p:sldIdLst>
    <p:sldId id="256" r:id="rId3"/>
    <p:sldId id="379" r:id="rId4"/>
    <p:sldId id="556" r:id="rId5"/>
    <p:sldId id="427" r:id="rId6"/>
    <p:sldId id="428" r:id="rId7"/>
    <p:sldId id="429" r:id="rId8"/>
    <p:sldId id="278" r:id="rId9"/>
    <p:sldId id="332" r:id="rId10"/>
    <p:sldId id="327" r:id="rId11"/>
    <p:sldId id="305" r:id="rId12"/>
    <p:sldId id="504" r:id="rId13"/>
    <p:sldId id="335" r:id="rId14"/>
    <p:sldId id="328" r:id="rId15"/>
    <p:sldId id="322" r:id="rId16"/>
    <p:sldId id="510" r:id="rId17"/>
    <p:sldId id="656" r:id="rId18"/>
    <p:sldId id="309" r:id="rId19"/>
    <p:sldId id="333" r:id="rId20"/>
    <p:sldId id="505" r:id="rId21"/>
    <p:sldId id="323" r:id="rId22"/>
    <p:sldId id="336" r:id="rId23"/>
    <p:sldId id="310" r:id="rId24"/>
    <p:sldId id="503" r:id="rId25"/>
    <p:sldId id="311" r:id="rId26"/>
    <p:sldId id="338" r:id="rId27"/>
    <p:sldId id="337" r:id="rId28"/>
    <p:sldId id="425" r:id="rId29"/>
    <p:sldId id="619" r:id="rId30"/>
    <p:sldId id="558" r:id="rId31"/>
    <p:sldId id="560" r:id="rId32"/>
    <p:sldId id="312" r:id="rId33"/>
    <p:sldId id="342" r:id="rId34"/>
    <p:sldId id="426" r:id="rId35"/>
    <p:sldId id="341" r:id="rId36"/>
    <p:sldId id="314" r:id="rId37"/>
    <p:sldId id="343" r:id="rId38"/>
    <p:sldId id="345" r:id="rId39"/>
    <p:sldId id="344" r:id="rId40"/>
    <p:sldId id="318" r:id="rId41"/>
    <p:sldId id="315" r:id="rId42"/>
    <p:sldId id="326" r:id="rId43"/>
    <p:sldId id="476" r:id="rId44"/>
    <p:sldId id="316" r:id="rId45"/>
    <p:sldId id="477" r:id="rId46"/>
    <p:sldId id="317" r:id="rId47"/>
    <p:sldId id="478" r:id="rId48"/>
    <p:sldId id="287" r:id="rId49"/>
    <p:sldId id="321" r:id="rId50"/>
    <p:sldId id="288" r:id="rId51"/>
    <p:sldId id="493" r:id="rId52"/>
    <p:sldId id="380" r:id="rId53"/>
    <p:sldId id="324" r:id="rId54"/>
    <p:sldId id="270" r:id="rId55"/>
    <p:sldId id="271" r:id="rId56"/>
    <p:sldId id="502" r:id="rId57"/>
    <p:sldId id="655" r:id="rId58"/>
    <p:sldId id="557" r:id="rId59"/>
    <p:sldId id="497" r:id="rId60"/>
    <p:sldId id="498" r:id="rId61"/>
    <p:sldId id="499" r:id="rId62"/>
    <p:sldId id="501" r:id="rId63"/>
    <p:sldId id="381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ya" initials="w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23E2"/>
    <a:srgbClr val="B7B7B7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9" autoAdjust="0"/>
    <p:restoredTop sz="94660"/>
  </p:normalViewPr>
  <p:slideViewPr>
    <p:cSldViewPr>
      <p:cViewPr>
        <p:scale>
          <a:sx n="84" d="100"/>
          <a:sy n="84" d="100"/>
        </p:scale>
        <p:origin x="-1426" y="-139"/>
      </p:cViewPr>
      <p:guideLst>
        <p:guide orient="horz" pos="212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9" Type="http://schemas.openxmlformats.org/officeDocument/2006/relationships/commentAuthors" Target="commentAuthors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notesMaster" Target="notesMasters/notesMaster1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X </a:t>
            </a:r>
            <a:r>
              <a:rPr lang="en-US" altLang="zh-CN" dirty="0" err="1" smtClean="0"/>
              <a:t>X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X</a:t>
            </a:r>
            <a:r>
              <a:rPr lang="zh-CN" altLang="en-US" dirty="0" smtClean="0"/>
              <a:t>旗舰店</a:t>
            </a:r>
            <a:r>
              <a:rPr lang="en-US" altLang="zh-CN" dirty="0" smtClean="0"/>
              <a:t>https://liangliangtuwen.tmall.com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A6E0E-C24B-4CCB-AA84-78DED3C1FF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6597352"/>
            <a:ext cx="219710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zaojv.com/9355216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536" y="2744793"/>
            <a:ext cx="8677058" cy="1470025"/>
          </a:xfrm>
        </p:spPr>
        <p:txBody>
          <a:bodyPr/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第四课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这都是看爱情小说看的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95630" y="789305"/>
            <a:ext cx="8548370" cy="5588000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zh-CN" altLang="en-US" b="1" dirty="0" smtClean="0"/>
              <a:t>过来人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意思：</a:t>
            </a:r>
            <a:r>
              <a:rPr lang="zh-TW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对某事亲身经历过的人</a:t>
            </a:r>
            <a:r>
              <a:rPr lang="zh-CN" altLang="zh-TW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endParaRPr lang="en-US" altLang="zh-CN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buNone/>
            </a:pPr>
            <a:r>
              <a:rPr lang="zh-CN" altLang="en-US" dirty="0" smtClean="0"/>
              <a:t>   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</a:t>
            </a:r>
            <a:r>
              <a:rPr lang="zh-CN" altLang="en-US" u="sng" dirty="0" smtClean="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近义词</a:t>
            </a:r>
            <a:r>
              <a:rPr lang="zh-CN" altLang="en-US" dirty="0" smtClean="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：老手</a:t>
            </a:r>
            <a:r>
              <a:rPr lang="en-US" altLang="zh-CN" dirty="0" smtClean="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</a:t>
            </a:r>
            <a:r>
              <a:rPr lang="zh-CN" altLang="en-US" dirty="0" smtClean="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高手  老司机</a:t>
            </a:r>
            <a:endParaRPr lang="zh-CN" altLang="en-US" dirty="0" smtClean="0">
              <a:solidFill>
                <a:srgbClr val="00B05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buNone/>
            </a:pPr>
            <a:r>
              <a:rPr lang="zh-CN" altLang="en-US" dirty="0" smtClean="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</a:t>
            </a:r>
            <a:r>
              <a:rPr lang="zh-CN" altLang="en-US" u="sng" dirty="0" smtClean="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反义词</a:t>
            </a:r>
            <a:r>
              <a:rPr lang="zh-CN" altLang="en-US" dirty="0" smtClean="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lang="zh-CN" altLang="en-US" dirty="0" smtClean="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新手</a:t>
            </a:r>
            <a:r>
              <a:rPr lang="zh-CN" altLang="en-US" dirty="0" smtClean="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菜鸟</a:t>
            </a:r>
            <a:endParaRPr lang="zh-CN" altLang="en-US" dirty="0" smtClean="0">
              <a:solidFill>
                <a:srgbClr val="00B05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buNone/>
            </a:pPr>
            <a:r>
              <a:rPr lang="zh-CN" altLang="en-US" dirty="0" smtClean="0"/>
              <a:t> </a:t>
            </a:r>
            <a:r>
              <a:rPr lang="zh-CN" altLang="en-US" sz="2800" dirty="0" smtClean="0">
                <a:sym typeface="+mn-ea"/>
              </a:rPr>
              <a:t>例句</a:t>
            </a:r>
            <a:r>
              <a:rPr lang="zh-CN" altLang="en-US" dirty="0" smtClean="0"/>
              <a:t> ： 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>
              <a:buNone/>
            </a:pPr>
            <a:r>
              <a:rPr lang="en-US" altLang="zh-CN" sz="2800" dirty="0" smtClean="0"/>
              <a:t>      1</a:t>
            </a:r>
            <a:r>
              <a:rPr lang="zh-CN" altLang="en-US" sz="2800" dirty="0" smtClean="0"/>
              <a:t>）要说找工作得注意什么，你还是问问</a:t>
            </a:r>
            <a:r>
              <a:rPr lang="zh-CN" altLang="en-US" sz="2800" dirty="0" smtClean="0">
                <a:solidFill>
                  <a:srgbClr val="00B050"/>
                </a:solidFill>
              </a:rPr>
              <a:t>过来人</a:t>
            </a:r>
            <a:r>
              <a:rPr lang="zh-CN" altLang="en-US" sz="2800" dirty="0" smtClean="0"/>
              <a:t>吧。</a:t>
            </a:r>
            <a:r>
              <a:rPr lang="en-US" altLang="zh-CN" sz="2800" dirty="0" smtClean="0"/>
              <a:t> </a:t>
            </a:r>
            <a:endParaRPr lang="en-US" altLang="zh-CN" sz="2800" dirty="0" smtClean="0"/>
          </a:p>
          <a:p>
            <a:pPr>
              <a:buNone/>
            </a:pPr>
            <a:r>
              <a:rPr lang="en-US" altLang="zh-CN" sz="2800" dirty="0" smtClean="0"/>
              <a:t>      2</a:t>
            </a:r>
            <a:r>
              <a:rPr lang="zh-CN" altLang="en-US" sz="2800" dirty="0" smtClean="0"/>
              <a:t>）</a:t>
            </a:r>
            <a:r>
              <a:rPr lang="zh-CN" altLang="en-US" sz="2800" dirty="0" smtClean="0">
                <a:sym typeface="+mn-ea"/>
              </a:rPr>
              <a:t>这本书教你怎么从电脑</a:t>
            </a:r>
            <a:r>
              <a:rPr lang="zh-CN" altLang="en-US" sz="2800" dirty="0" smtClean="0">
                <a:solidFill>
                  <a:srgbClr val="00B050"/>
                </a:solidFill>
                <a:sym typeface="+mn-ea"/>
              </a:rPr>
              <a:t>新手</a:t>
            </a:r>
            <a:r>
              <a:rPr lang="zh-CN" altLang="en-US" sz="2800" dirty="0" smtClean="0">
                <a:sym typeface="+mn-ea"/>
              </a:rPr>
              <a:t>到</a:t>
            </a:r>
            <a:r>
              <a:rPr lang="zh-CN" altLang="en-US" sz="2800" dirty="0" smtClean="0">
                <a:solidFill>
                  <a:srgbClr val="00B050"/>
                </a:solidFill>
                <a:sym typeface="+mn-ea"/>
              </a:rPr>
              <a:t>老手</a:t>
            </a:r>
            <a:r>
              <a:rPr lang="zh-CN" altLang="en-US" sz="2800" dirty="0" smtClean="0">
                <a:sym typeface="+mn-ea"/>
              </a:rPr>
              <a:t>。</a:t>
            </a:r>
            <a:endParaRPr lang="en-US" altLang="zh-CN" sz="2800" dirty="0" smtClean="0"/>
          </a:p>
          <a:p>
            <a:pPr>
              <a:buNone/>
            </a:pPr>
            <a:r>
              <a:rPr lang="en-US" altLang="zh-CN" sz="2800" dirty="0" smtClean="0"/>
              <a:t>    </a:t>
            </a:r>
            <a:r>
              <a:rPr lang="en-US" altLang="zh-CN" sz="2800" b="1" dirty="0" smtClean="0"/>
              <a:t>  3</a:t>
            </a:r>
            <a:r>
              <a:rPr lang="zh-CN" altLang="en-US" sz="2800" b="1" dirty="0" smtClean="0"/>
              <a:t>）看不懂叫“晕”，提意见叫“拍砖”，喜欢叫“稀饭”，过奖叫“果酱”，丑女叫“恐龙”，丑男叫“青蛙”，初学者叫“</a:t>
            </a:r>
            <a:r>
              <a:rPr lang="zh-CN" altLang="en-US" sz="2800" b="1" dirty="0" smtClean="0">
                <a:solidFill>
                  <a:srgbClr val="00B050"/>
                </a:solidFill>
              </a:rPr>
              <a:t>菜鸟</a:t>
            </a:r>
            <a:r>
              <a:rPr lang="zh-CN" altLang="en-US" sz="2800" b="1" dirty="0" smtClean="0"/>
              <a:t> ”。在虚拟世界流传的语言正在不断产生，对传统语言造成了极大的影响。</a:t>
            </a:r>
            <a:endParaRPr lang="zh-CN" altLang="en-US" sz="2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340485"/>
            <a:ext cx="8229600" cy="4785995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sz="4000" b="1" dirty="0" smtClean="0"/>
              <a:t>    </a:t>
            </a:r>
            <a:r>
              <a:rPr lang="zh-CN" altLang="en-US" sz="28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网络</a:t>
            </a:r>
            <a:r>
              <a:rPr lang="zh-CN" altLang="en-US" sz="28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词语</a:t>
            </a:r>
            <a:r>
              <a:rPr lang="zh-CN" altLang="en-US" sz="2800" b="1" dirty="0" smtClean="0"/>
              <a:t>：</a:t>
            </a:r>
            <a:r>
              <a:rPr lang="zh-CN" altLang="en-US" sz="3600" b="1" dirty="0" smtClean="0"/>
              <a:t>老司机</a:t>
            </a:r>
            <a:endParaRPr lang="zh-CN" altLang="en-US" sz="3600" dirty="0" smtClean="0"/>
          </a:p>
          <a:p>
            <a:pPr>
              <a:buNone/>
            </a:pPr>
            <a:r>
              <a:rPr lang="en-US" altLang="zh-CN" sz="2800" b="1" dirty="0" smtClean="0"/>
              <a:t>【</a:t>
            </a:r>
            <a:r>
              <a:rPr lang="zh-CN" altLang="en-US" sz="2800" b="1" dirty="0" smtClean="0">
                <a:latin typeface="楷体" panose="02010609060101010101" charset="-122"/>
                <a:ea typeface="楷体" panose="02010609060101010101" charset="-122"/>
              </a:rPr>
              <a:t>意思</a:t>
            </a:r>
            <a:r>
              <a:rPr lang="en-US" altLang="zh-CN" sz="2800" b="1" dirty="0" smtClean="0">
                <a:latin typeface="楷体" panose="02010609060101010101" charset="-122"/>
                <a:ea typeface="楷体" panose="02010609060101010101" charset="-122"/>
              </a:rPr>
              <a:t>】</a:t>
            </a:r>
            <a:r>
              <a:rPr lang="zh-CN" altLang="en-US" sz="2800" dirty="0" smtClean="0">
                <a:latin typeface="楷体" panose="02010609060101010101" charset="-122"/>
                <a:ea typeface="楷体" panose="02010609060101010101" charset="-122"/>
              </a:rPr>
              <a:t>意为行业老手，对各种规则、内容以及技术、玩法经验老道的人。拥有丰富资源的人也被称为老司机。也指在各个网站、论坛里接触时间比较长，熟悉站内各种规则、内容以及技术、玩法，并且掌握着一定资源的老手。</a:t>
            </a:r>
            <a:endParaRPr lang="zh-CN" altLang="en-US" sz="2800" dirty="0" smtClean="0"/>
          </a:p>
          <a:p>
            <a:pPr>
              <a:buNone/>
            </a:pPr>
            <a:r>
              <a:rPr lang="en-US" altLang="zh-CN" sz="2800" b="1" dirty="0" smtClean="0"/>
              <a:t>【</a:t>
            </a:r>
            <a:r>
              <a:rPr lang="zh-CN" altLang="en-US" sz="2800" b="1" dirty="0" smtClean="0"/>
              <a:t>例句</a:t>
            </a:r>
            <a:r>
              <a:rPr lang="en-US" altLang="zh-CN" sz="2800" b="1" dirty="0" smtClean="0"/>
              <a:t>】</a:t>
            </a:r>
            <a:endParaRPr lang="en-US" altLang="zh-CN" sz="2800" b="1" dirty="0" smtClean="0"/>
          </a:p>
          <a:p>
            <a:pPr>
              <a:buNone/>
            </a:pPr>
            <a:r>
              <a:rPr lang="en-US" altLang="zh-CN" sz="2800" b="1" dirty="0" smtClean="0"/>
              <a:t>    </a:t>
            </a:r>
            <a:r>
              <a:rPr lang="zh-CN" altLang="en-US" sz="2800" b="1" dirty="0" smtClean="0"/>
              <a:t>你要独自去欧洲旅行呀，那还不赶快上网请教一下老司机。</a:t>
            </a:r>
            <a:endParaRPr lang="en-US" altLang="zh-CN" sz="2800" dirty="0" smtClean="0"/>
          </a:p>
          <a:p>
            <a:pPr>
              <a:buNone/>
            </a:pPr>
            <a:r>
              <a:rPr lang="zh-CN" altLang="en-US" dirty="0" smtClean="0"/>
              <a:t> 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6040" y="129540"/>
            <a:ext cx="1699260" cy="1699260"/>
          </a:xfrm>
          <a:prstGeom prst="round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3924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zh-CN" altLang="en-US" b="1" dirty="0" smtClean="0"/>
              <a:t>靠不住</a:t>
            </a:r>
            <a:endParaRPr lang="zh-CN" altLang="en-US" b="1" dirty="0" smtClean="0"/>
          </a:p>
          <a:p>
            <a:pPr>
              <a:buNone/>
            </a:pPr>
            <a:r>
              <a:rPr lang="zh-CN" altLang="en-US" b="1" dirty="0" smtClean="0"/>
              <a:t>     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意思：不可靠，不能相信。</a:t>
            </a:r>
            <a:endParaRPr lang="zh-CN" altLang="en-US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buNone/>
            </a:pPr>
            <a:r>
              <a:rPr lang="zh-CN" altLang="en-US" dirty="0" smtClean="0"/>
              <a:t>      反义词：靠得住 、</a:t>
            </a:r>
            <a:r>
              <a:rPr lang="zh-CN" altLang="en-US" dirty="0" smtClean="0">
                <a:solidFill>
                  <a:srgbClr val="00B050"/>
                </a:solidFill>
                <a:sym typeface="+mn-ea"/>
              </a:rPr>
              <a:t>靠谱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1</a:t>
            </a:r>
            <a:r>
              <a:rPr lang="zh-CN" altLang="en-US" dirty="0" smtClean="0"/>
              <a:t>）喝茶减肥，</a:t>
            </a:r>
            <a:r>
              <a:rPr lang="zh-CN" altLang="en-US" dirty="0" smtClean="0">
                <a:solidFill>
                  <a:srgbClr val="00B050"/>
                </a:solidFill>
              </a:rPr>
              <a:t>靠谱</a:t>
            </a:r>
            <a:r>
              <a:rPr lang="zh-CN" altLang="en-US" dirty="0" smtClean="0"/>
              <a:t>吗？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    2</a:t>
            </a:r>
            <a:r>
              <a:rPr lang="zh-CN" altLang="en-US" dirty="0" smtClean="0"/>
              <a:t>）百元店商品质量“</a:t>
            </a:r>
            <a:r>
              <a:rPr lang="zh-CN" altLang="en-US" dirty="0" smtClean="0">
                <a:solidFill>
                  <a:srgbClr val="00B050"/>
                </a:solidFill>
              </a:rPr>
              <a:t>不靠谱</a:t>
            </a:r>
            <a:r>
              <a:rPr lang="zh-CN" altLang="en-US" dirty="0" smtClean="0"/>
              <a:t> ”，似乎已经成为很多人的思维定势。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C:\Users\李传义\Pictures\靠不住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47664" y="188640"/>
            <a:ext cx="6552728" cy="5812128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5125085" y="5384165"/>
            <a:ext cx="1551305" cy="57848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300345" y="5412105"/>
            <a:ext cx="1376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靠谱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0" y="274955"/>
            <a:ext cx="8229600" cy="1143000"/>
          </a:xfrm>
        </p:spPr>
        <p:txBody>
          <a:bodyPr>
            <a:normAutofit fontScale="90000"/>
          </a:bodyPr>
          <a:lstStyle/>
          <a:p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4294967295"/>
          </p:nvPr>
        </p:nvSpPr>
        <p:spPr>
          <a:xfrm>
            <a:off x="276860" y="1535430"/>
            <a:ext cx="5162550" cy="639445"/>
          </a:xfrm>
        </p:spPr>
        <p:txBody>
          <a:bodyPr>
            <a:noAutofit/>
          </a:bodyPr>
          <a:lstStyle/>
          <a:p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sz="3200" dirty="0" smtClean="0"/>
              <a:t>     </a:t>
            </a:r>
            <a:r>
              <a:rPr lang="en-US" altLang="zh-CN" sz="3600" b="1" dirty="0" smtClean="0"/>
              <a:t>6</a:t>
            </a:r>
            <a:r>
              <a:rPr lang="zh-CN" altLang="en-US" sz="3600" b="1" dirty="0" smtClean="0"/>
              <a:t>、绣花枕头</a:t>
            </a:r>
            <a:endParaRPr lang="en-US" altLang="zh-CN" sz="3200" dirty="0" smtClean="0"/>
          </a:p>
          <a:p>
            <a:pPr marL="0" indent="0">
              <a:buNone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意思：外表好看，但没有能力没有学问的人。</a:t>
            </a:r>
            <a:endParaRPr lang="zh-CN" altLang="en-US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zh-CN" altLang="en-US" sz="3200" dirty="0"/>
          </a:p>
        </p:txBody>
      </p:sp>
      <p:pic>
        <p:nvPicPr>
          <p:cNvPr id="9" name="Picture 5" descr="C:\Users\李嘉磊\Pictures\u=4147473126,626292220&amp;fm=21&amp;gp=0.jpg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121275" y="186055"/>
            <a:ext cx="2924175" cy="2095500"/>
          </a:xfrm>
          <a:prstGeom prst="rect">
            <a:avLst/>
          </a:prstGeom>
          <a:noFill/>
        </p:spPr>
      </p:pic>
      <p:pic>
        <p:nvPicPr>
          <p:cNvPr id="10" name="Picture 4" descr="C:\Users\李嘉磊\Pictures\绣花.jpg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2100" y="3035935"/>
            <a:ext cx="3384550" cy="27774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:\俗语1\马云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89355" y="2896235"/>
            <a:ext cx="3870960" cy="2887345"/>
          </a:xfrm>
          <a:prstGeom prst="rect">
            <a:avLst/>
          </a:prstGeom>
          <a:noFill/>
        </p:spPr>
      </p:pic>
      <p:sp>
        <p:nvSpPr>
          <p:cNvPr id="2" name="文本框 1"/>
          <p:cNvSpPr txBox="1"/>
          <p:nvPr/>
        </p:nvSpPr>
        <p:spPr>
          <a:xfrm>
            <a:off x="841375" y="883920"/>
            <a:ext cx="805624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None/>
            </a:pPr>
            <a:r>
              <a:rPr lang="zh-CN" altLang="en-US" sz="3600" u="sng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扩展</a:t>
            </a:r>
            <a:r>
              <a:rPr lang="zh-CN" altLang="en-US" sz="3600" dirty="0" smtClean="0">
                <a:sym typeface="+mn-ea"/>
              </a:rPr>
              <a:t>：</a:t>
            </a:r>
            <a:endParaRPr lang="en-US" altLang="zh-CN" sz="3600" dirty="0" smtClean="0"/>
          </a:p>
          <a:p>
            <a:pPr>
              <a:buNone/>
            </a:pPr>
            <a:r>
              <a:rPr lang="zh-CN" altLang="en-US" sz="3600" b="1" dirty="0" smtClean="0">
                <a:solidFill>
                  <a:srgbClr val="FFC000"/>
                </a:solidFill>
                <a:sym typeface="+mn-ea"/>
              </a:rPr>
              <a:t>    人不可貌相</a:t>
            </a:r>
            <a:r>
              <a:rPr lang="zh-CN" altLang="en-US" sz="3600" b="1" dirty="0" smtClean="0">
                <a:sym typeface="+mn-ea"/>
              </a:rPr>
              <a:t>，海水不可斗量</a:t>
            </a:r>
            <a:endParaRPr lang="zh-CN" altLang="en-US" sz="3600" b="1" dirty="0" smtClean="0">
              <a:sym typeface="+mn-ea"/>
            </a:endParaRPr>
          </a:p>
          <a:p>
            <a:pPr>
              <a:buNone/>
            </a:pPr>
            <a:r>
              <a:rPr lang="zh-CN" altLang="en-US" sz="3600" dirty="0" smtClean="0">
                <a:sym typeface="+mn-ea"/>
              </a:rPr>
              <a:t>（</a:t>
            </a:r>
            <a:r>
              <a:rPr lang="zh-CN" altLang="en-US" sz="3200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比喻不能只根据相貌、外表判断一个人）</a:t>
            </a:r>
            <a:endParaRPr lang="zh-CN" altLang="en-US" sz="3200" dirty="0" smtClean="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4" name="云形标注 3"/>
          <p:cNvSpPr/>
          <p:nvPr/>
        </p:nvSpPr>
        <p:spPr>
          <a:xfrm>
            <a:off x="5300345" y="2637155"/>
            <a:ext cx="3233420" cy="148272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马云 （阿里巴巴集团创始人、亚洲首富）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人不可貌相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idx="4294967295"/>
          </p:nvPr>
        </p:nvSpPr>
        <p:spPr>
          <a:xfrm>
            <a:off x="467360" y="1556385"/>
            <a:ext cx="8229600" cy="4526280"/>
          </a:xfrm>
        </p:spPr>
        <p:txBody>
          <a:bodyPr/>
          <a:p>
            <a:r>
              <a:rPr lang="zh-CN" altLang="en-US"/>
              <a:t>例句：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1.</a:t>
            </a:r>
            <a:r>
              <a:rPr lang="zh-CN" altLang="en-US"/>
              <a:t>只看那个男的颜值和穿着觉得挺普通的，听了他的谈吐，给人的感觉很棒，很有魅力。果然</a:t>
            </a:r>
            <a:r>
              <a:rPr lang="zh-CN" altLang="en-US" b="1"/>
              <a:t>人不可貌相</a:t>
            </a:r>
            <a:r>
              <a:rPr lang="zh-CN" altLang="en-US"/>
              <a:t>，难怪俄罗斯的才女会看上他。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2.</a:t>
            </a:r>
            <a:r>
              <a:rPr lang="en-US" altLang="zh-CN" b="1"/>
              <a:t>人不可貌相</a:t>
            </a:r>
            <a:r>
              <a:rPr lang="en-US" altLang="zh-CN"/>
              <a:t>，不要因为外表就被迷惑或者否定他人。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8145" y="1417955"/>
            <a:ext cx="8347710" cy="5756275"/>
          </a:xfrm>
        </p:spPr>
        <p:txBody>
          <a:bodyPr>
            <a:normAutofit fontScale="40000"/>
          </a:bodyPr>
          <a:lstStyle/>
          <a:p>
            <a:pPr>
              <a:buNone/>
            </a:pPr>
            <a:r>
              <a:rPr lang="en-US" altLang="zh-CN" sz="9000" b="1" dirty="0" smtClean="0"/>
              <a:t>7</a:t>
            </a:r>
            <a:r>
              <a:rPr lang="zh-CN" altLang="en-US" sz="9000" b="1" dirty="0" smtClean="0"/>
              <a:t>、哭鼻子</a:t>
            </a:r>
            <a:endParaRPr lang="en-US" altLang="zh-CN" sz="9000" b="1" dirty="0" smtClean="0"/>
          </a:p>
          <a:p>
            <a:pPr>
              <a:buNone/>
            </a:pPr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 </a:t>
            </a:r>
            <a:r>
              <a:rPr lang="zh-CN" altLang="en-US" sz="6400" dirty="0" smtClean="0">
                <a:latin typeface="楷体" panose="02010609060101010101" charset="-122"/>
                <a:ea typeface="楷体" panose="02010609060101010101" charset="-122"/>
              </a:rPr>
              <a:t>意思：哭。</a:t>
            </a:r>
            <a:endParaRPr lang="zh-CN" altLang="en-US" sz="6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zh-CN" altLang="en-US" sz="6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例句：</a:t>
            </a:r>
            <a:endParaRPr lang="zh-CN" altLang="en-US" sz="64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altLang="zh-CN" sz="6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64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zh-CN" altLang="en-US" sz="6400" dirty="0" smtClean="0"/>
              <a:t>动不动就</a:t>
            </a:r>
            <a:r>
              <a:rPr lang="zh-CN" altLang="en-US" sz="6400" dirty="0" smtClean="0">
                <a:solidFill>
                  <a:srgbClr val="00B050"/>
                </a:solidFill>
              </a:rPr>
              <a:t>哭鼻子</a:t>
            </a:r>
            <a:r>
              <a:rPr lang="zh-CN" altLang="en-US" sz="6400" dirty="0" smtClean="0"/>
              <a:t>，有什么出息呀？</a:t>
            </a:r>
            <a:endParaRPr lang="zh-CN" altLang="en-US" sz="6400" dirty="0" smtClean="0"/>
          </a:p>
          <a:p>
            <a:pPr indent="0">
              <a:lnSpc>
                <a:spcPct val="150000"/>
              </a:lnSpc>
              <a:buNone/>
            </a:pPr>
            <a:r>
              <a:rPr lang="en-US" altLang="zh-TW" sz="6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lang="zh-TW" sz="6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 </a:t>
            </a:r>
            <a:r>
              <a:rPr lang="zh-TW" sz="6400">
                <a:latin typeface="MingLiU"/>
                <a:ea typeface="MingLiU"/>
                <a:sym typeface="+mn-ea"/>
              </a:rPr>
              <a:t>爸爸回到家，看见小海正</a:t>
            </a:r>
            <a:r>
              <a:rPr lang="zh-TW" sz="6400">
                <a:solidFill>
                  <a:srgbClr val="00B050"/>
                </a:solidFill>
                <a:latin typeface="MingLiU"/>
                <a:ea typeface="MingLiU"/>
                <a:sym typeface="+mn-ea"/>
              </a:rPr>
              <a:t>哭鼻子</a:t>
            </a:r>
            <a:r>
              <a:rPr lang="zh-TW" sz="6400">
                <a:latin typeface="MingLiU"/>
                <a:ea typeface="MingLiU"/>
                <a:sym typeface="+mn-ea"/>
              </a:rPr>
              <a:t>，忙问他发生了什么事。</a:t>
            </a:r>
            <a:endParaRPr lang="zh-TW" sz="6400">
              <a:latin typeface="MingLiU"/>
              <a:ea typeface="MingLiU"/>
            </a:endParaRPr>
          </a:p>
          <a:p>
            <a:pPr marL="103505" indent="0" algn="just">
              <a:lnSpc>
                <a:spcPct val="150000"/>
              </a:lnSpc>
              <a:buNone/>
            </a:pPr>
            <a:r>
              <a:rPr lang="zh-TW" sz="6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</a:t>
            </a:r>
            <a:r>
              <a:rPr lang="en-US" altLang="zh-TW" sz="6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</a:t>
            </a:r>
            <a:r>
              <a:rPr lang="zh-TW" sz="6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 </a:t>
            </a:r>
            <a:r>
              <a:rPr lang="zh-TW" sz="6400">
                <a:latin typeface="MingLiU"/>
                <a:ea typeface="MingLiU"/>
                <a:sym typeface="+mn-ea"/>
              </a:rPr>
              <a:t>阿姨也过来劝：</a:t>
            </a:r>
            <a:r>
              <a:rPr lang="zh-CN" sz="6400">
                <a:latin typeface="MingLiU"/>
                <a:ea typeface="MingLiU"/>
                <a:sym typeface="+mn-ea"/>
              </a:rPr>
              <a:t>“你看</a:t>
            </a:r>
            <a:r>
              <a:rPr lang="zh-TW" sz="6400">
                <a:latin typeface="MingLiU"/>
                <a:ea typeface="MingLiU"/>
                <a:sym typeface="+mn-ea"/>
              </a:rPr>
              <a:t>你看，别人都看你了，穿得这么漂亮的小孩儿 还</a:t>
            </a:r>
            <a:r>
              <a:rPr lang="zh-TW" sz="6400">
                <a:solidFill>
                  <a:srgbClr val="00B050"/>
                </a:solidFill>
                <a:latin typeface="MingLiU"/>
                <a:ea typeface="MingLiU"/>
                <a:sym typeface="+mn-ea"/>
              </a:rPr>
              <a:t>哭鼻子</a:t>
            </a:r>
            <a:r>
              <a:rPr lang="zh-TW" sz="6400">
                <a:latin typeface="MingLiU"/>
                <a:ea typeface="MingLiU"/>
                <a:sym typeface="+mn-ea"/>
              </a:rPr>
              <a:t>，多难看啊。”</a:t>
            </a:r>
            <a:endParaRPr lang="zh-TW" sz="6400">
              <a:latin typeface="MingLiU"/>
              <a:ea typeface="MingLiU"/>
            </a:endParaRPr>
          </a:p>
          <a:p>
            <a:pPr>
              <a:lnSpc>
                <a:spcPct val="150000"/>
              </a:lnSpc>
              <a:buNone/>
            </a:pPr>
            <a:endParaRPr lang="zh-CN" altLang="en-US" sz="4000" dirty="0" smtClean="0"/>
          </a:p>
          <a:p>
            <a:pPr>
              <a:buNone/>
            </a:pPr>
            <a:r>
              <a:rPr lang="zh-CN" altLang="en-US" sz="2800" dirty="0" smtClean="0"/>
              <a:t>    </a:t>
            </a:r>
            <a:endParaRPr lang="en-US" altLang="zh-CN" sz="2800" dirty="0" smtClean="0"/>
          </a:p>
          <a:p>
            <a:pPr>
              <a:buNone/>
            </a:pPr>
            <a:endParaRPr lang="en-US" altLang="zh-CN" sz="2800" dirty="0" smtClean="0"/>
          </a:p>
          <a:p>
            <a:pPr>
              <a:buNone/>
            </a:pPr>
            <a:endParaRPr lang="en-US" altLang="zh-CN" sz="2800" dirty="0" smtClean="0"/>
          </a:p>
          <a:p>
            <a:pPr>
              <a:buNone/>
            </a:pPr>
            <a:endParaRPr lang="en-US" altLang="zh-CN" sz="2800" dirty="0" smtClean="0">
              <a:solidFill>
                <a:srgbClr val="0070C0"/>
              </a:solidFill>
            </a:endParaRPr>
          </a:p>
          <a:p>
            <a:pPr>
              <a:buNone/>
            </a:pPr>
            <a:endParaRPr lang="en-US" altLang="zh-CN" sz="28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6750" y="1260475"/>
            <a:ext cx="8020050" cy="4866005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zh-CN" altLang="en-US" u="sng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扩展：身体部位的常用俗语</a:t>
            </a:r>
            <a:endParaRPr lang="en-US" altLang="zh-CN" u="sng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b="1" dirty="0" smtClean="0">
                <a:sym typeface="+mn-ea"/>
              </a:rPr>
              <a:t>热心肠</a:t>
            </a:r>
            <a:endParaRPr lang="en-US" altLang="zh-CN" b="1" dirty="0" smtClean="0"/>
          </a:p>
          <a:p>
            <a:r>
              <a:rPr lang="zh-CN" altLang="en-US" b="1" dirty="0" smtClean="0">
                <a:sym typeface="+mn-ea"/>
              </a:rPr>
              <a:t>左耳进，右耳出（耳边风）</a:t>
            </a:r>
            <a:endParaRPr lang="en-US" altLang="zh-CN" b="1" dirty="0" smtClean="0"/>
          </a:p>
          <a:p>
            <a:r>
              <a:rPr lang="zh-CN" altLang="en-US" b="1" dirty="0" smtClean="0">
                <a:sym typeface="+mn-ea"/>
              </a:rPr>
              <a:t>睁一只眼闭一只眼</a:t>
            </a:r>
            <a:endParaRPr lang="en-US" altLang="zh-CN" b="1" dirty="0" smtClean="0"/>
          </a:p>
          <a:p>
            <a:r>
              <a:rPr lang="zh-CN" altLang="en-US" b="1" dirty="0" smtClean="0">
                <a:sym typeface="+mn-ea"/>
              </a:rPr>
              <a:t>一个鼻孔出气</a:t>
            </a:r>
            <a:endParaRPr lang="en-US" altLang="zh-CN" b="1" dirty="0" smtClean="0"/>
          </a:p>
          <a:p>
            <a:r>
              <a:rPr lang="zh-CN" altLang="en-US" b="1" dirty="0" smtClean="0"/>
              <a:t>一个巴掌拍不响</a:t>
            </a:r>
            <a:endParaRPr lang="en-US" altLang="zh-CN" b="1" dirty="0" smtClean="0"/>
          </a:p>
          <a:p>
            <a:r>
              <a:rPr lang="zh-CN" altLang="en-US" b="1" dirty="0" smtClean="0"/>
              <a:t>刀子嘴豆腐心  </a:t>
            </a:r>
            <a:endParaRPr lang="en-US" altLang="zh-CN" b="1" dirty="0" smtClean="0"/>
          </a:p>
          <a:p>
            <a:r>
              <a:rPr lang="zh-CN" altLang="en-US" b="1" dirty="0" smtClean="0"/>
              <a:t>心直口快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6280"/>
          </a:xfrm>
        </p:spPr>
        <p:txBody>
          <a:bodyPr/>
          <a:p>
            <a:r>
              <a:rPr lang="zh-CN" altLang="en-US" i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注释</a:t>
            </a:r>
            <a:endParaRPr lang="zh-CN" altLang="en-US" i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i="1"/>
              <a:t> </a:t>
            </a:r>
            <a:r>
              <a:rPr lang="zh-CN" altLang="en-US" b="1"/>
              <a:t>一个巴掌拍不响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6990" y="88265"/>
            <a:ext cx="5287010" cy="34169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1520" y="3550920"/>
            <a:ext cx="57111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意思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中国传统民间俗语。比喻矛盾和纠纷不是单方面引起的。</a:t>
            </a:r>
            <a:r>
              <a:rPr lang="zh-CN" altLang="en-US"/>
              <a:t> </a:t>
            </a: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161790" y="1772285"/>
            <a:ext cx="2066290" cy="38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141470" y="2132330"/>
            <a:ext cx="2086610" cy="6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4140200" y="1811020"/>
            <a:ext cx="1270" cy="39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6228080" y="1750060"/>
            <a:ext cx="1270" cy="454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    </a:t>
            </a:r>
            <a:endParaRPr lang="zh-CN" altLang="en-US" sz="40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  <a:r>
              <a:rPr lang="zh-CN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、你有女朋友吗</a:t>
            </a:r>
            <a:r>
              <a:rPr lang="zh-CN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？你们怎么</a:t>
            </a:r>
            <a:endParaRPr lang="zh-CN" altLang="en-US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sym typeface="+mn-ea"/>
            </a:endParaRPr>
          </a:p>
          <a:p>
            <a:pPr>
              <a:buNone/>
            </a:pPr>
            <a:r>
              <a:rPr lang="zh-CN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认识的？一见钟情还是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红娘</a:t>
            </a:r>
            <a:r>
              <a:rPr lang="zh-CN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介绍？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  <a:r>
              <a:rPr lang="zh-CN" alt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、如果是你找男（女）友，最看重什么？</a:t>
            </a:r>
            <a:endParaRPr lang="zh-CN" altLang="en-US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>
              <a:buNone/>
            </a:pPr>
            <a:r>
              <a:rPr lang="en-US" altLang="zh-CN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  <a:r>
              <a:rPr lang="zh-CN" alt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、</a:t>
            </a:r>
            <a:r>
              <a:rPr lang="zh-CN" alt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你们国家</a:t>
            </a:r>
            <a:r>
              <a:rPr lang="zh-CN" altLang="en-US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剩男</a:t>
            </a:r>
            <a:r>
              <a:rPr lang="zh-CN" alt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剩女多吗？</a:t>
            </a:r>
            <a:endParaRPr lang="zh-CN" altLang="en-US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>
              <a:buNone/>
            </a:pPr>
            <a:r>
              <a:rPr lang="zh-CN" alt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  </a:t>
            </a:r>
            <a:r>
              <a:rPr lang="zh-CN" altLang="en-US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丁克</a:t>
            </a:r>
            <a:r>
              <a:rPr lang="zh-CN" alt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多吗？</a:t>
            </a:r>
            <a:endParaRPr lang="zh-CN" altLang="en-US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>
              <a:buNone/>
            </a:pPr>
            <a:r>
              <a:rPr lang="en-US" altLang="zh-CN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</a:t>
            </a:r>
            <a:r>
              <a:rPr lang="zh-CN" alt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、你看过中国的</a:t>
            </a:r>
            <a:r>
              <a:rPr lang="zh-CN" altLang="en-US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相亲</a:t>
            </a:r>
            <a:r>
              <a:rPr lang="zh-CN" alt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节目《非诚勿扰》吗？</a:t>
            </a:r>
            <a:endParaRPr lang="zh-CN" altLang="en-US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>
              <a:buNone/>
            </a:pPr>
            <a:r>
              <a:rPr lang="zh-CN" alt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看过《中国式相亲》？</a:t>
            </a:r>
            <a:endParaRPr lang="en-US" altLang="zh-CN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>
              <a:buNone/>
            </a:pPr>
            <a:endParaRPr lang="zh-CN" altLang="en-US" dirty="0"/>
          </a:p>
        </p:txBody>
      </p:sp>
      <p:sp>
        <p:nvSpPr>
          <p:cNvPr id="21509" name="AutoShape 38"/>
          <p:cNvSpPr>
            <a:spLocks noChangeArrowheads="1"/>
          </p:cNvSpPr>
          <p:nvPr/>
        </p:nvSpPr>
        <p:spPr bwMode="auto">
          <a:xfrm>
            <a:off x="1818005" y="385445"/>
            <a:ext cx="2818130" cy="1032510"/>
          </a:xfrm>
          <a:prstGeom prst="bevel">
            <a:avLst>
              <a:gd name="adj" fmla="val 12500"/>
            </a:avLst>
          </a:prstGeom>
          <a:solidFill>
            <a:srgbClr val="FFCC99"/>
          </a:solidFill>
          <a:ln w="9525">
            <a:noFill/>
            <a:miter lim="800000"/>
          </a:ln>
        </p:spPr>
        <p:txBody>
          <a:bodyPr wrap="none" anchor="ctr"/>
          <a:p>
            <a:pPr algn="l"/>
            <a:r>
              <a:rPr lang="zh-CN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课 堂 导 入</a:t>
            </a:r>
            <a:endParaRPr lang="zh-CN" altLang="en-US" sz="3600">
              <a:latin typeface="宋体" panose="02010600030101010101" pitchFamily="2" charset="-122"/>
            </a:endParaRPr>
          </a:p>
        </p:txBody>
      </p:sp>
      <p:pic>
        <p:nvPicPr>
          <p:cNvPr id="5" name="图片 4" descr="timgGC94BAD9"/>
          <p:cNvPicPr>
            <a:picLocks noChangeAspect="1"/>
          </p:cNvPicPr>
          <p:nvPr/>
        </p:nvPicPr>
        <p:blipFill>
          <a:blip r:embed="rId1"/>
          <a:srcRect l="7262" t="3451" r="6385"/>
          <a:stretch>
            <a:fillRect/>
          </a:stretch>
        </p:blipFill>
        <p:spPr>
          <a:xfrm>
            <a:off x="6361430" y="274955"/>
            <a:ext cx="2707640" cy="2496820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8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chemeClr val="tx1"/>
                </a:solidFill>
              </a:rPr>
              <a:t>说得过去</a:t>
            </a:r>
            <a:endParaRPr lang="zh-CN" altLang="en-US" b="1" dirty="0" smtClean="0"/>
          </a:p>
          <a:p>
            <a:pPr>
              <a:buNone/>
            </a:pPr>
            <a:r>
              <a:rPr lang="zh-CN" altLang="en-US" dirty="0" smtClean="0"/>
              <a:t>      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意思：合乎情理或者马马虎虎还可以。</a:t>
            </a:r>
            <a:endParaRPr lang="en-US" altLang="zh-CN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buNone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zh-CN" altLang="en-US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华文楷体" panose="02010600040101010101" pitchFamily="2" charset="-122"/>
                <a:ea typeface="华文楷体" panose="02010600040101010101" pitchFamily="2" charset="-122"/>
              </a:rPr>
              <a:t>反</a:t>
            </a:r>
            <a:r>
              <a:rPr lang="zh-CN" altLang="en-US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华文楷体" panose="02010600040101010101" pitchFamily="2" charset="-122"/>
                <a:ea typeface="华文楷体" panose="02010600040101010101" pitchFamily="2" charset="-122"/>
              </a:rPr>
              <a:t>义词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zh-CN" altLang="en-US" dirty="0" smtClean="0">
                <a:sym typeface="+mn-ea"/>
              </a:rPr>
              <a:t>说不过去</a:t>
            </a:r>
            <a:endParaRPr lang="zh-CN" altLang="en-US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例句：</a:t>
            </a:r>
            <a:endParaRPr lang="zh-CN" altLang="en-US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en-US" altLang="zh-CN" dirty="0" smtClean="0">
                <a:solidFill>
                  <a:srgbClr val="002060"/>
                </a:solidFill>
              </a:rPr>
              <a:t>1</a:t>
            </a:r>
            <a:r>
              <a:rPr lang="zh-CN" altLang="en-US" dirty="0" smtClean="0">
                <a:solidFill>
                  <a:srgbClr val="002060"/>
                </a:solidFill>
              </a:rPr>
              <a:t>）平时工作忙，离不开，不回家还</a:t>
            </a:r>
            <a:r>
              <a:rPr lang="zh-CN" altLang="en-US" b="1" dirty="0" smtClean="0">
                <a:solidFill>
                  <a:srgbClr val="00B050"/>
                </a:solidFill>
              </a:rPr>
              <a:t>说得过去</a:t>
            </a:r>
            <a:r>
              <a:rPr lang="zh-CN" altLang="en-US" dirty="0" smtClean="0">
                <a:solidFill>
                  <a:srgbClr val="002060"/>
                </a:solidFill>
              </a:rPr>
              <a:t>。可这次春节放了一个月假，还不回去就有点儿</a:t>
            </a:r>
            <a:r>
              <a:rPr lang="zh-CN" altLang="en-US" b="1" dirty="0" smtClean="0">
                <a:solidFill>
                  <a:srgbClr val="00B050"/>
                </a:solidFill>
              </a:rPr>
              <a:t>说不过去</a:t>
            </a:r>
            <a:r>
              <a:rPr lang="zh-CN" altLang="en-US" dirty="0" smtClean="0">
                <a:solidFill>
                  <a:srgbClr val="002060"/>
                </a:solidFill>
              </a:rPr>
              <a:t>了。</a:t>
            </a:r>
            <a:endParaRPr lang="en-US" altLang="zh-CN" dirty="0" smtClean="0">
              <a:solidFill>
                <a:srgbClr val="00206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</a:t>
            </a:r>
            <a:r>
              <a:rPr lang="en-US" altLang="zh-CN" b="1" dirty="0" smtClean="0"/>
              <a:t>9</a:t>
            </a:r>
            <a:r>
              <a:rPr lang="zh-CN" altLang="en-US" b="1" dirty="0" smtClean="0"/>
              <a:t>、一时半会儿</a:t>
            </a:r>
            <a:endParaRPr lang="zh-CN" altLang="en-US" b="1" dirty="0" smtClean="0"/>
          </a:p>
          <a:p>
            <a:pPr>
              <a:buNone/>
            </a:pPr>
            <a:r>
              <a:rPr lang="zh-CN" altLang="en-US" dirty="0" smtClean="0"/>
              <a:t>    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意思：在短时间里。</a:t>
            </a:r>
            <a:endParaRPr lang="en-US" altLang="zh-CN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buNone/>
            </a:pPr>
            <a:r>
              <a:rPr lang="zh-CN" altLang="en-US" dirty="0" smtClean="0"/>
              <a:t>   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例句：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）这件事很复杂，一时半会儿也说不清楚。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2</a:t>
            </a:r>
            <a:r>
              <a:rPr lang="zh-CN" altLang="en-US" dirty="0" smtClean="0"/>
              <a:t>）我的意思是，先学、先用、先做起来，经过一段时间，慢慢就熟悉和习惯了，习惯不是一时半会儿可以形成的。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/>
              <a:t>10</a:t>
            </a:r>
            <a:r>
              <a:rPr lang="zh-CN" altLang="en-US" dirty="0" smtClean="0"/>
              <a:t>、天生的一对儿 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</a:t>
            </a:r>
            <a:r>
              <a:rPr lang="zh-CN" altLang="en-US" u="sng" dirty="0" smtClean="0">
                <a:solidFill>
                  <a:srgbClr val="FF0000"/>
                </a:solidFill>
              </a:rPr>
              <a:t>文化扩展：</a:t>
            </a:r>
            <a:endParaRPr lang="en-US" altLang="zh-CN" u="sng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 smtClean="0"/>
              <a:t>    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</a:t>
            </a:r>
            <a:r>
              <a:rPr lang="zh-CN" altLang="en-US" dirty="0" smtClean="0"/>
              <a:t>办喜事    喝喜酒     吃喜糖             结婚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</a:t>
            </a:r>
            <a:r>
              <a:rPr lang="zh-CN" altLang="en-US" dirty="0" smtClean="0">
                <a:solidFill>
                  <a:srgbClr val="FF0000"/>
                </a:solidFill>
              </a:rPr>
              <a:t>红娘</a:t>
            </a:r>
            <a:r>
              <a:rPr lang="zh-CN" altLang="en-US" dirty="0" smtClean="0"/>
              <a:t>   月老 </a:t>
            </a:r>
            <a:r>
              <a:rPr lang="en-US" altLang="zh-CN" dirty="0" smtClean="0"/>
              <a:t>——  </a:t>
            </a:r>
            <a:r>
              <a:rPr lang="zh-CN" altLang="en-US" dirty="0" smtClean="0"/>
              <a:t>介绍人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</a:t>
            </a:r>
            <a:r>
              <a:rPr lang="zh-CN" altLang="en-US" dirty="0" smtClean="0">
                <a:solidFill>
                  <a:srgbClr val="7030A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祝福的话：</a:t>
            </a:r>
            <a:endParaRPr lang="en-US" altLang="zh-CN" dirty="0" smtClean="0">
              <a:solidFill>
                <a:srgbClr val="7030A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>
              <a:buNone/>
            </a:pPr>
            <a:r>
              <a:rPr lang="en-US" altLang="zh-CN" dirty="0" smtClean="0">
                <a:solidFill>
                  <a:srgbClr val="7030A0"/>
                </a:solidFill>
              </a:rPr>
              <a:t>     </a:t>
            </a:r>
            <a:r>
              <a:rPr lang="zh-CN" altLang="en-US" dirty="0" smtClean="0">
                <a:solidFill>
                  <a:srgbClr val="7030A0"/>
                </a:solidFill>
              </a:rPr>
              <a:t>白头偕老      百年好合     美满幸福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2050" name="Picture 2" descr="G:\俗语1\结婚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038725" y="694690"/>
            <a:ext cx="3648075" cy="2319655"/>
          </a:xfrm>
          <a:prstGeom prst="rect">
            <a:avLst/>
          </a:prstGeom>
          <a:noFill/>
        </p:spPr>
      </p:pic>
      <p:sp>
        <p:nvSpPr>
          <p:cNvPr id="4" name="右箭头 3"/>
          <p:cNvSpPr/>
          <p:nvPr/>
        </p:nvSpPr>
        <p:spPr>
          <a:xfrm>
            <a:off x="5588635" y="3522980"/>
            <a:ext cx="857885" cy="272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2987675" y="4099560"/>
            <a:ext cx="857885" cy="272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2258"/>
            <a:ext cx="8229600" cy="1143000"/>
          </a:xfrm>
        </p:spPr>
        <p:txBody>
          <a:bodyPr/>
          <a:p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93285" y="2887345"/>
            <a:ext cx="3611880" cy="2407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20" y="1253490"/>
            <a:ext cx="2849880" cy="3970020"/>
          </a:xfrm>
          <a:prstGeom prst="rect">
            <a:avLst/>
          </a:prstGeom>
        </p:spPr>
      </p:pic>
      <p:sp>
        <p:nvSpPr>
          <p:cNvPr id="6" name="心形 5"/>
          <p:cNvSpPr/>
          <p:nvPr/>
        </p:nvSpPr>
        <p:spPr>
          <a:xfrm>
            <a:off x="7092315" y="1772920"/>
            <a:ext cx="1320800" cy="935990"/>
          </a:xfrm>
          <a:prstGeom prst="hear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22820" y="2110740"/>
            <a:ext cx="9817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喜糖</a:t>
            </a:r>
            <a:endParaRPr lang="zh-CN" altLang="en-US"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11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八字还没一撇呢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 smtClean="0"/>
              <a:t>   </a:t>
            </a:r>
            <a:r>
              <a:rPr lang="zh-CN" altLang="en-US" sz="2800" dirty="0" smtClean="0">
                <a:latin typeface="楷体" panose="02010609060101010101" charset="-122"/>
                <a:ea typeface="楷体" panose="02010609060101010101" charset="-122"/>
              </a:rPr>
              <a:t>意思：没有眉目，没有头绪，离成功还很远呢。</a:t>
            </a:r>
            <a:endParaRPr lang="en-US" altLang="zh-CN" sz="28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en-US" altLang="zh-CN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lang="zh-CN" altLang="en-US" sz="28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例句：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：听说你们最近制造出了新手机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>
              <a:buNone/>
            </a:pPr>
            <a:r>
              <a:rPr lang="en-US" altLang="zh-CN" sz="2800" dirty="0" smtClean="0"/>
              <a:t>                       B</a:t>
            </a:r>
            <a:r>
              <a:rPr lang="zh-CN" altLang="en-US" sz="2800" dirty="0" smtClean="0"/>
              <a:t>：哪儿啊，</a:t>
            </a:r>
            <a:r>
              <a:rPr lang="en-US" altLang="zh-CN" sz="2800" dirty="0" smtClean="0"/>
              <a:t>……</a:t>
            </a:r>
            <a:r>
              <a:rPr lang="zh-CN" altLang="en-US" sz="2800" dirty="0" smtClean="0"/>
              <a:t>，还在设计呢。</a:t>
            </a:r>
            <a:endParaRPr lang="en-US" altLang="zh-CN" sz="2800" dirty="0" smtClean="0"/>
          </a:p>
          <a:p>
            <a:pPr>
              <a:buNone/>
            </a:pPr>
            <a:r>
              <a:rPr lang="en-US" altLang="zh-CN" sz="2800" dirty="0" smtClean="0"/>
              <a:t>               2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：听说你快结婚了。</a:t>
            </a:r>
            <a:endParaRPr lang="en-US" altLang="zh-CN" sz="2800" dirty="0" smtClean="0"/>
          </a:p>
          <a:p>
            <a:pPr>
              <a:buNone/>
            </a:pPr>
            <a:r>
              <a:rPr lang="en-US" altLang="zh-CN" sz="2800" dirty="0" smtClean="0"/>
              <a:t>                      B</a:t>
            </a:r>
            <a:r>
              <a:rPr lang="zh-CN" altLang="en-US" sz="2800" dirty="0" smtClean="0"/>
              <a:t>：结什么婚呀，</a:t>
            </a:r>
            <a:r>
              <a:rPr lang="en-US" altLang="zh-CN" sz="2800" dirty="0" smtClean="0"/>
              <a:t>……</a:t>
            </a:r>
            <a:r>
              <a:rPr lang="zh-CN" altLang="en-US" sz="2800" dirty="0" smtClean="0"/>
              <a:t>，才刚处了一个月。</a:t>
            </a:r>
            <a:endParaRPr lang="en-US" altLang="zh-CN" sz="2800" dirty="0" smtClean="0"/>
          </a:p>
          <a:p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G:\俗语1\八字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51773" y="1600200"/>
            <a:ext cx="6040454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64845" y="707390"/>
            <a:ext cx="8199755" cy="5697220"/>
          </a:xfrm>
        </p:spPr>
        <p:txBody>
          <a:bodyPr>
            <a:normAutofit fontScale="80000"/>
          </a:bodyPr>
          <a:lstStyle/>
          <a:p>
            <a:pPr marL="0" indent="0">
              <a:buNone/>
            </a:pPr>
            <a:r>
              <a:rPr lang="en-US" altLang="zh-CN" sz="4500" dirty="0" smtClean="0"/>
              <a:t>12</a:t>
            </a:r>
            <a:r>
              <a:rPr lang="zh-CN" altLang="en-US" sz="4500" dirty="0" smtClean="0"/>
              <a:t>、</a:t>
            </a:r>
            <a:r>
              <a:rPr lang="zh-CN" altLang="en-US" sz="4500" b="1" dirty="0" smtClean="0">
                <a:solidFill>
                  <a:srgbClr val="FF0000"/>
                </a:solidFill>
              </a:rPr>
              <a:t>热心肠</a:t>
            </a:r>
            <a:endParaRPr lang="zh-CN" altLang="en-US" sz="4500" b="1" dirty="0" smtClean="0">
              <a:solidFill>
                <a:srgbClr val="FF0000"/>
              </a:solidFill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意思：</a:t>
            </a:r>
            <a:r>
              <a:rPr lang="zh-TW">
                <a:latin typeface="楷体" panose="02010609060101010101" charset="-122"/>
                <a:ea typeface="楷体" panose="02010609060101010101" charset="-122"/>
                <a:sym typeface="+mn-ea"/>
              </a:rPr>
              <a:t>很热情、积极帮助别人的人。</a:t>
            </a:r>
            <a:endParaRPr lang="zh-TW">
              <a:latin typeface="MingLiU"/>
              <a:ea typeface="MingLiU"/>
            </a:endParaRPr>
          </a:p>
          <a:p>
            <a:pPr marL="103505" indent="0" algn="just">
              <a:lnSpc>
                <a:spcPct val="150000"/>
              </a:lnSpc>
              <a:buNone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</a:t>
            </a:r>
            <a:r>
              <a:rPr lang="zh-CN" altLang="en-US" dirty="0" smtClean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反义词：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冷血动物 </a:t>
            </a:r>
            <a:endParaRPr lang="zh-CN" altLang="en-US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03505" indent="0" algn="just">
              <a:lnSpc>
                <a:spcPct val="150000"/>
              </a:lnSpc>
              <a:buNone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例句：</a:t>
            </a:r>
            <a:endParaRPr lang="zh-TW">
              <a:latin typeface="MingLiU"/>
              <a:ea typeface="MingLiU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TW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 </a:t>
            </a:r>
            <a:r>
              <a:rPr lang="zh-TW">
                <a:latin typeface="MingLiU"/>
                <a:ea typeface="MingLiU"/>
                <a:sym typeface="+mn-ea"/>
              </a:rPr>
              <a:t>那个姑娘虽然模样不怎么样，可绝对是个热心肠，你有什么事可以去</a:t>
            </a:r>
            <a:r>
              <a:rPr lang="zh-CN" altLang="zh-TW">
                <a:latin typeface="MingLiU"/>
                <a:ea typeface="MingLiU"/>
                <a:sym typeface="+mn-ea"/>
              </a:rPr>
              <a:t>找她。</a:t>
            </a:r>
            <a:endParaRPr lang="zh-TW">
              <a:latin typeface="MingLiU"/>
              <a:ea typeface="MingLiU"/>
            </a:endParaRPr>
          </a:p>
          <a:p>
            <a:pPr marL="0" indent="0">
              <a:buNone/>
            </a:pPr>
            <a:r>
              <a:rPr lang="en-US" altLang="zh-CN" dirty="0" smtClean="0"/>
              <a:t>    2</a:t>
            </a:r>
            <a:r>
              <a:rPr lang="zh-CN" altLang="en-US" dirty="0" smtClean="0"/>
              <a:t>）我们</a:t>
            </a:r>
            <a:r>
              <a:rPr lang="zh-CN" altLang="en-US" dirty="0" smtClean="0"/>
              <a:t>学院涌动着一股爱的暖流，人与人之间变得更为关心、 友善，“热心肠 ”也多了起来。</a:t>
            </a:r>
            <a:endParaRPr lang="zh-CN" altLang="en-US" dirty="0" smtClean="0"/>
          </a:p>
          <a:p>
            <a:pPr>
              <a:buNone/>
            </a:pPr>
            <a:r>
              <a:rPr lang="en-US" altLang="zh-CN" dirty="0" smtClean="0"/>
              <a:t>    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4597" t="125" r="22962" b="3739"/>
          <a:stretch>
            <a:fillRect/>
          </a:stretch>
        </p:blipFill>
        <p:spPr>
          <a:xfrm>
            <a:off x="6532880" y="808355"/>
            <a:ext cx="2031365" cy="1958975"/>
          </a:xfrm>
          <a:prstGeom prst="snip2Diag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45770" y="717550"/>
            <a:ext cx="8698230" cy="5726430"/>
          </a:xfrm>
        </p:spPr>
        <p:txBody>
          <a:bodyPr>
            <a:normAutofit fontScale="40000"/>
          </a:bodyPr>
          <a:p>
            <a:pPr indent="0">
              <a:lnSpc>
                <a:spcPct val="150000"/>
              </a:lnSpc>
              <a:spcAft>
                <a:spcPts val="280"/>
              </a:spcAft>
              <a:buNone/>
            </a:pPr>
            <a:r>
              <a:rPr lang="en-US" altLang="zh-CN" sz="9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13</a:t>
            </a:r>
            <a:r>
              <a:rPr lang="zh-CN" altLang="en-US" sz="90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、说正经的</a:t>
            </a:r>
            <a:r>
              <a:rPr lang="zh-CN" altLang="en-US" sz="7200" dirty="0" smtClean="0">
                <a:sym typeface="+mn-ea"/>
              </a:rPr>
              <a:t>（插入语）</a:t>
            </a:r>
            <a:endParaRPr lang="zh-CN" altLang="en-US" sz="7200" dirty="0" smtClean="0">
              <a:sym typeface="+mn-ea"/>
            </a:endParaRPr>
          </a:p>
          <a:p>
            <a:pPr indent="0">
              <a:lnSpc>
                <a:spcPct val="100000"/>
              </a:lnSpc>
              <a:spcAft>
                <a:spcPts val="280"/>
              </a:spcAft>
              <a:buNone/>
            </a:pPr>
            <a:r>
              <a:rPr lang="zh-TW">
                <a:latin typeface="MingLiU"/>
                <a:ea typeface="MingLiU"/>
                <a:sym typeface="+mn-ea"/>
              </a:rPr>
              <a:t>    </a:t>
            </a:r>
            <a:r>
              <a:rPr lang="zh-CN" altLang="zh-TW" sz="6400">
                <a:latin typeface="楷体" panose="02010609060101010101" charset="-122"/>
                <a:ea typeface="楷体" panose="02010609060101010101" charset="-122"/>
                <a:sym typeface="+mn-ea"/>
              </a:rPr>
              <a:t>意思：</a:t>
            </a:r>
            <a:r>
              <a:rPr lang="zh-TW" sz="6400">
                <a:latin typeface="楷体" panose="02010609060101010101" charset="-122"/>
                <a:ea typeface="楷体" panose="02010609060101010101" charset="-122"/>
                <a:sym typeface="+mn-ea"/>
              </a:rPr>
              <a:t>在这里表示不开玩笑了，谈主要的或重要的事。</a:t>
            </a:r>
            <a:endParaRPr lang="zh-TW" sz="64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indent="0">
              <a:lnSpc>
                <a:spcPct val="100000"/>
              </a:lnSpc>
              <a:spcAft>
                <a:spcPts val="280"/>
              </a:spcAft>
              <a:buNone/>
            </a:pPr>
            <a:r>
              <a:rPr lang="zh-CN" altLang="zh-TW" sz="6400">
                <a:latin typeface="楷体" panose="02010609060101010101" charset="-122"/>
                <a:ea typeface="楷体" panose="02010609060101010101" charset="-122"/>
                <a:sym typeface="+mn-ea"/>
              </a:rPr>
              <a:t>  例句：</a:t>
            </a:r>
            <a:endParaRPr lang="zh-TW" sz="6400">
              <a:latin typeface="MingLiU"/>
              <a:ea typeface="MingLiU"/>
            </a:endParaRPr>
          </a:p>
          <a:p>
            <a:pPr indent="0">
              <a:lnSpc>
                <a:spcPct val="150000"/>
              </a:lnSpc>
              <a:buNone/>
            </a:pPr>
            <a:r>
              <a:rPr lang="en-US" sz="6400">
                <a:latin typeface="宋体" panose="02010600030101010101" pitchFamily="2" charset="-122"/>
                <a:sym typeface="+mn-ea"/>
              </a:rPr>
              <a:t>1) </a:t>
            </a:r>
            <a:r>
              <a:rPr lang="zh-TW" sz="6400">
                <a:latin typeface="MingLiU"/>
                <a:ea typeface="MingLiU"/>
                <a:sym typeface="+mn-ea"/>
              </a:rPr>
              <a:t>你们老爱开我的玩笑，</a:t>
            </a:r>
            <a:r>
              <a:rPr lang="zh-TW" sz="6400" b="1">
                <a:latin typeface="MingLiU"/>
                <a:ea typeface="MingLiU"/>
                <a:sym typeface="+mn-ea"/>
              </a:rPr>
              <a:t>说正经的，</a:t>
            </a:r>
            <a:r>
              <a:rPr lang="zh-TW" sz="6400">
                <a:latin typeface="MingLiU"/>
                <a:ea typeface="MingLiU"/>
                <a:sym typeface="+mn-ea"/>
              </a:rPr>
              <a:t>你们谁看见李眉了，我找她有事。</a:t>
            </a:r>
            <a:endParaRPr lang="zh-TW" sz="6400">
              <a:latin typeface="MingLiU"/>
              <a:ea typeface="MingLiU"/>
            </a:endParaRPr>
          </a:p>
          <a:p>
            <a:pPr marL="154305" indent="0" algn="just">
              <a:lnSpc>
                <a:spcPct val="150000"/>
              </a:lnSpc>
              <a:spcAft>
                <a:spcPts val="770"/>
              </a:spcAft>
              <a:buNone/>
            </a:pPr>
            <a:r>
              <a:rPr lang="zh-TW" sz="6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2) </a:t>
            </a:r>
            <a:r>
              <a:rPr lang="zh-TW" sz="6400">
                <a:latin typeface="MingLiU"/>
                <a:ea typeface="MingLiU"/>
                <a:sym typeface="+mn-ea"/>
              </a:rPr>
              <a:t>不懂我可不敢瞎说，说错了让人家笑话，</a:t>
            </a:r>
            <a:r>
              <a:rPr lang="zh-TW" sz="6400" b="1">
                <a:latin typeface="MingLiU"/>
                <a:ea typeface="MingLiU"/>
                <a:sym typeface="+mn-ea"/>
              </a:rPr>
              <a:t>说正经的，</a:t>
            </a:r>
            <a:r>
              <a:rPr lang="zh-TW" sz="6400">
                <a:latin typeface="MingLiU"/>
                <a:ea typeface="MingLiU"/>
                <a:sym typeface="+mn-ea"/>
              </a:rPr>
              <a:t>咱们得好好看看这方面的书。</a:t>
            </a:r>
            <a:endParaRPr lang="zh-TW" sz="6400">
              <a:latin typeface="MingLiU"/>
              <a:ea typeface="MingLiU"/>
            </a:endParaRPr>
          </a:p>
          <a:p>
            <a:pPr marL="0" indent="0">
              <a:buNone/>
            </a:pP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ym typeface="+mn-ea"/>
              </a:rPr>
              <a:t>     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CN" altLang="en-US" sz="4000" b="1" i="1">
                <a:solidFill>
                  <a:srgbClr val="FF0000"/>
                </a:solidFill>
                <a:effectLst/>
              </a:rPr>
              <a:t>对比</a:t>
            </a:r>
            <a:r>
              <a:rPr lang="en-US" altLang="zh-CN" sz="4000" b="1" i="1">
                <a:solidFill>
                  <a:srgbClr val="FF0000"/>
                </a:solidFill>
                <a:effectLst/>
              </a:rPr>
              <a:t>---</a:t>
            </a:r>
            <a:r>
              <a:rPr lang="zh-CN" altLang="en-US" sz="4000" b="1">
                <a:solidFill>
                  <a:srgbClr val="FF0000"/>
                </a:solidFill>
                <a:effectLst/>
              </a:rPr>
              <a:t>说白了</a:t>
            </a:r>
            <a:r>
              <a:rPr lang="zh-CN" altLang="en-US" sz="2400" b="1">
                <a:solidFill>
                  <a:srgbClr val="FF0000"/>
                </a:solidFill>
                <a:effectLst/>
              </a:rPr>
              <a:t>（第二课）</a:t>
            </a:r>
            <a:endParaRPr lang="zh-CN" altLang="en-US" sz="2400" b="1">
              <a:solidFill>
                <a:srgbClr val="FF0000"/>
              </a:solidFill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说白了</a:t>
            </a:r>
            <a:endParaRPr lang="en-US" altLang="zh-CN" b="1" dirty="0" smtClean="0"/>
          </a:p>
          <a:p>
            <a:pPr>
              <a:buNone/>
            </a:pPr>
            <a:r>
              <a:rPr lang="zh-CN" altLang="en-US" dirty="0" smtClean="0"/>
              <a:t>     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意思：插入语，用最简单的话来说。说得更清楚、明白一些。</a:t>
            </a:r>
            <a:r>
              <a:rPr lang="en-US" altLang="zh-CN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Adv.</a:t>
            </a:r>
            <a:endParaRPr lang="en-US" altLang="zh-CN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buNone/>
            </a:pPr>
            <a:r>
              <a:rPr lang="zh-CN" altLang="en-US" b="1" dirty="0" smtClean="0"/>
              <a:t>     例句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en-US" dirty="0" smtClean="0"/>
              <a:t>他根本不爱丽丽，</a:t>
            </a:r>
            <a:r>
              <a:rPr lang="zh-CN" altLang="en-US" b="1" dirty="0" smtClean="0"/>
              <a:t>说白了</a:t>
            </a:r>
            <a:r>
              <a:rPr lang="zh-CN" altLang="en-US" dirty="0" smtClean="0"/>
              <a:t>，他完全是冲 着丽丽的富豪老爸去的。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2</a:t>
            </a:r>
            <a:r>
              <a:rPr lang="zh-CN" altLang="en-US" dirty="0" smtClean="0"/>
              <a:t>）</a:t>
            </a:r>
            <a:r>
              <a:rPr lang="zh-CN" altLang="en-US" dirty="0" smtClean="0"/>
              <a:t>爱是什么？</a:t>
            </a:r>
            <a:r>
              <a:rPr lang="zh-CN" altLang="en-US" b="1" dirty="0" smtClean="0"/>
              <a:t>说白了</a:t>
            </a:r>
            <a:r>
              <a:rPr lang="zh-CN" altLang="en-US" dirty="0" smtClean="0"/>
              <a:t>，就是心疼。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3</a:t>
            </a:r>
            <a:r>
              <a:rPr lang="zh-CN" altLang="en-US" dirty="0" smtClean="0"/>
              <a:t>）</a:t>
            </a:r>
            <a:r>
              <a:rPr lang="zh-CN" altLang="en-US" dirty="0" smtClean="0"/>
              <a:t>我这种人，一直想过一种</a:t>
            </a:r>
            <a:r>
              <a:rPr lang="zh-CN" altLang="en-US" dirty="0" smtClean="0">
                <a:hlinkClick r:id="rId1"/>
              </a:rPr>
              <a:t>自由自在</a:t>
            </a:r>
            <a:r>
              <a:rPr lang="zh-CN" altLang="en-US" dirty="0" smtClean="0"/>
              <a:t>的生活，不受约束，</a:t>
            </a:r>
            <a:r>
              <a:rPr lang="zh-CN" altLang="en-US" b="1" dirty="0" smtClean="0"/>
              <a:t>说白了</a:t>
            </a:r>
            <a:r>
              <a:rPr lang="zh-CN" altLang="en-US" dirty="0" smtClean="0"/>
              <a:t>就是没人管。</a:t>
            </a:r>
            <a:endParaRPr lang="en-US" altLang="zh-CN" dirty="0" smtClean="0"/>
          </a:p>
          <a:p>
            <a:endParaRPr lang="en-US" altLang="zh-CN" b="1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圆角矩形 1"/>
          <p:cNvSpPr/>
          <p:nvPr/>
        </p:nvSpPr>
        <p:spPr>
          <a:xfrm>
            <a:off x="1139190" y="282575"/>
            <a:ext cx="7784465" cy="12020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3200"/>
              <a:t>说正经的    热心肠    一时半会儿   有分寸</a:t>
            </a:r>
            <a:r>
              <a:rPr lang="zh-CN" altLang="en-US" sz="3200"/>
              <a:t>   </a:t>
            </a:r>
            <a:endParaRPr lang="zh-CN" altLang="en-US" sz="3200"/>
          </a:p>
          <a:p>
            <a:pPr algn="ctr"/>
            <a:r>
              <a:rPr lang="zh-CN" altLang="en-US" sz="3200"/>
              <a:t>人不可貌相    哭鼻子   绣花枕头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238760" y="1694815"/>
            <a:ext cx="8665845" cy="5396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228600">
              <a:lnSpc>
                <a:spcPct val="100000"/>
              </a:lnSpc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en-US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A：</a:t>
            </a:r>
            <a:r>
              <a:rPr lang="zh-TW" sz="2400">
                <a:latin typeface="MingLiU"/>
                <a:ea typeface="MingLiU"/>
                <a:sym typeface="+mn-ea"/>
              </a:rPr>
              <a:t>小冯这个人真不错，每次我请他帮忙他都特别痛快。</a:t>
            </a:r>
            <a:endParaRPr lang="zh-TW" sz="2400">
              <a:latin typeface="MingLiU"/>
              <a:ea typeface="MingLiU"/>
            </a:endParaRPr>
          </a:p>
          <a:p>
            <a:pPr indent="228600" algn="just">
              <a:lnSpc>
                <a:spcPct val="100000"/>
              </a:lnSpc>
            </a:pPr>
            <a:r>
              <a:rPr lang="en-US" sz="2400">
                <a:latin typeface="宋体" panose="02010600030101010101" pitchFamily="2" charset="-122"/>
                <a:sym typeface="+mn-ea"/>
              </a:rPr>
              <a:t>    B：</a:t>
            </a:r>
            <a:r>
              <a:rPr lang="zh-TW" sz="2400">
                <a:latin typeface="MingLiU"/>
                <a:ea typeface="MingLiU"/>
                <a:sym typeface="+mn-ea"/>
              </a:rPr>
              <a:t>他是个 ________, 一向是把朋友的事当成自己的事。</a:t>
            </a:r>
            <a:endParaRPr lang="zh-TW" sz="2400">
              <a:latin typeface="MingLiU"/>
              <a:ea typeface="MingLiU"/>
              <a:sym typeface="+mn-ea"/>
            </a:endParaRPr>
          </a:p>
          <a:p>
            <a:pPr indent="228600" algn="just">
              <a:lnSpc>
                <a:spcPct val="100000"/>
              </a:lnSpc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en-US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 </a:t>
            </a:r>
            <a:r>
              <a:rPr lang="zh-TW" sz="2400">
                <a:latin typeface="MingLiU"/>
                <a:ea typeface="MingLiU"/>
                <a:sym typeface="+mn-ea"/>
              </a:rPr>
              <a:t>妈妈：小红怎么还不过来吃饭？她怎么了？</a:t>
            </a:r>
            <a:endParaRPr lang="zh-TW" sz="2400">
              <a:latin typeface="MingLiU"/>
              <a:ea typeface="MingLiU"/>
            </a:endParaRPr>
          </a:p>
          <a:p>
            <a:pPr marL="205105" indent="0" algn="just">
              <a:lnSpc>
                <a:spcPct val="100000"/>
              </a:lnSpc>
              <a:spcAft>
                <a:spcPts val="350"/>
              </a:spcAft>
            </a:pPr>
            <a:r>
              <a:rPr lang="zh-TW" sz="2400">
                <a:latin typeface="MingLiU"/>
                <a:ea typeface="MingLiU"/>
                <a:sym typeface="+mn-ea"/>
              </a:rPr>
              <a:t>   爸爸：刚才我批评了她两句，这会儿可能在屋子里  _____呢。</a:t>
            </a:r>
            <a:endParaRPr lang="zh-TW" sz="2400">
              <a:latin typeface="MingLiU"/>
              <a:ea typeface="MingLiU"/>
            </a:endParaRPr>
          </a:p>
          <a:p>
            <a:pPr indent="228600">
              <a:lnSpc>
                <a:spcPct val="100000"/>
              </a:lnSpc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en-US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</a:t>
            </a: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A：</a:t>
            </a:r>
            <a:r>
              <a:rPr lang="zh-TW" sz="2400">
                <a:latin typeface="MingLiU"/>
                <a:ea typeface="MingLiU"/>
                <a:sym typeface="+mn-ea"/>
              </a:rPr>
              <a:t>我只是跟她开个玩笑，她怎么气成那个样子？至于吗？</a:t>
            </a:r>
            <a:endParaRPr lang="zh-TW" sz="2400">
              <a:latin typeface="MingLiU"/>
              <a:ea typeface="MingLiU"/>
            </a:endParaRPr>
          </a:p>
          <a:p>
            <a:pPr marL="370205" indent="-165100" algn="just">
              <a:lnSpc>
                <a:spcPct val="100000"/>
              </a:lnSpc>
              <a:spcAft>
                <a:spcPts val="350"/>
              </a:spcAft>
            </a:pPr>
            <a:r>
              <a:rPr lang="en-US" sz="2400">
                <a:latin typeface="宋体" panose="02010600030101010101" pitchFamily="2" charset="-122"/>
                <a:sym typeface="+mn-ea"/>
              </a:rPr>
              <a:t>    B：</a:t>
            </a:r>
            <a:r>
              <a:rPr lang="zh-TW" sz="2400">
                <a:latin typeface="MingLiU"/>
                <a:ea typeface="MingLiU"/>
                <a:sym typeface="+mn-ea"/>
              </a:rPr>
              <a:t>你开玩笑也得 _______,人家刚结婚，你开那种玩笑太 </a:t>
            </a:r>
            <a:r>
              <a:rPr lang="zh-CN" altLang="zh-TW" sz="2400">
                <a:latin typeface="MingLiU"/>
                <a:ea typeface="MingLiU"/>
                <a:sym typeface="+mn-ea"/>
              </a:rPr>
              <a:t>那个</a:t>
            </a:r>
            <a:r>
              <a:rPr lang="zh-TW" sz="2400">
                <a:latin typeface="MingLiU"/>
                <a:ea typeface="MingLiU"/>
                <a:sym typeface="+mn-ea"/>
              </a:rPr>
              <a:t>了。</a:t>
            </a:r>
            <a:endParaRPr lang="zh-TW" sz="2400">
              <a:latin typeface="MingLiU"/>
              <a:ea typeface="MingLiU"/>
            </a:endParaRPr>
          </a:p>
          <a:p>
            <a:pPr indent="228600">
              <a:lnSpc>
                <a:spcPct val="100000"/>
              </a:lnSpc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(4)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A：</a:t>
            </a:r>
            <a:r>
              <a:rPr lang="zh-TW" sz="2400">
                <a:latin typeface="MingLiU"/>
                <a:ea typeface="MingLiU"/>
                <a:sym typeface="+mn-ea"/>
              </a:rPr>
              <a:t>咱们是不是早点儿下楼去？让老张等咱们恐怕不太好意思。</a:t>
            </a:r>
            <a:endParaRPr lang="zh-TW" sz="2400">
              <a:latin typeface="MingLiU"/>
              <a:ea typeface="MingLiU"/>
              <a:sym typeface="+mn-ea"/>
            </a:endParaRPr>
          </a:p>
          <a:p>
            <a:pPr indent="228600">
              <a:lnSpc>
                <a:spcPct val="100000"/>
              </a:lnSpc>
            </a:pPr>
            <a:r>
              <a:rPr lang="zh-TW" sz="2400">
                <a:latin typeface="MingLiU"/>
                <a:ea typeface="MingLiU"/>
                <a:sym typeface="+mn-ea"/>
              </a:rPr>
              <a:t>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B：</a:t>
            </a:r>
            <a:r>
              <a:rPr lang="zh-TW" sz="2400">
                <a:latin typeface="MingLiU"/>
                <a:ea typeface="MingLiU"/>
                <a:sym typeface="+mn-ea"/>
              </a:rPr>
              <a:t>别着急，他 _______</a:t>
            </a:r>
            <a:r>
              <a:rPr lang="en-US" altLang="zh-TW" sz="2400">
                <a:latin typeface="MingLiU"/>
                <a:ea typeface="MingLiU"/>
                <a:sym typeface="+mn-ea"/>
              </a:rPr>
              <a:t>     </a:t>
            </a:r>
            <a:r>
              <a:rPr lang="zh-TW" sz="2400">
                <a:latin typeface="MingLiU"/>
                <a:ea typeface="MingLiU"/>
                <a:sym typeface="+mn-ea"/>
              </a:rPr>
              <a:t>来不了，他爱人打电话说他现在还 在路上呢。</a:t>
            </a:r>
            <a:endParaRPr lang="zh-TW" sz="2400">
              <a:latin typeface="MingLiU"/>
              <a:ea typeface="MingLiU"/>
              <a:sym typeface="+mn-ea"/>
            </a:endParaRPr>
          </a:p>
          <a:p>
            <a:pPr indent="228600">
              <a:lnSpc>
                <a:spcPct val="100000"/>
              </a:lnSpc>
            </a:pPr>
            <a:r>
              <a:rPr lang="zh-TW" sz="2400">
                <a:latin typeface="MingLiU"/>
                <a:ea typeface="MingLiU"/>
                <a:sym typeface="+mn-ea"/>
              </a:rPr>
              <a:t>    </a:t>
            </a:r>
            <a:endParaRPr lang="zh-TW" sz="2400">
              <a:latin typeface="MingLiU"/>
              <a:ea typeface="MingLiU"/>
            </a:endParaRPr>
          </a:p>
          <a:p>
            <a:pPr marL="370205" indent="-165100" algn="just">
              <a:lnSpc>
                <a:spcPct val="100000"/>
              </a:lnSpc>
              <a:spcAft>
                <a:spcPts val="350"/>
              </a:spcAft>
            </a:pPr>
            <a:endParaRPr lang="zh-TW" sz="2400">
              <a:latin typeface="MingLiU"/>
              <a:ea typeface="MingLiU"/>
              <a:sym typeface="+mn-ea"/>
            </a:endParaRPr>
          </a:p>
          <a:p>
            <a:pPr marL="370205" indent="-165100" algn="just">
              <a:lnSpc>
                <a:spcPts val="1265"/>
              </a:lnSpc>
              <a:spcAft>
                <a:spcPts val="350"/>
              </a:spcAft>
            </a:pPr>
            <a:endParaRPr lang="zh-TW">
              <a:latin typeface="MingLiU"/>
              <a:ea typeface="MingLiU"/>
              <a:sym typeface="+mn-ea"/>
            </a:endParaRPr>
          </a:p>
          <a:p>
            <a:pPr indent="419100">
              <a:lnSpc>
                <a:spcPts val="1265"/>
              </a:lnSpc>
              <a:spcAft>
                <a:spcPts val="350"/>
              </a:spcAft>
            </a:pP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27630" y="2060575"/>
            <a:ext cx="1471295" cy="4324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zh-TW">
                <a:solidFill>
                  <a:schemeClr val="tx1"/>
                </a:solidFill>
                <a:latin typeface="MingLiU"/>
                <a:ea typeface="MingLiU"/>
                <a:sym typeface="+mn-ea"/>
              </a:rPr>
              <a:t>热心肠</a:t>
            </a:r>
            <a:endParaRPr lang="zh-CN" altLang="zh-TW">
              <a:solidFill>
                <a:schemeClr val="tx1"/>
              </a:solidFill>
              <a:latin typeface="MingLiU"/>
              <a:ea typeface="MingLiU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27620" y="2781300"/>
            <a:ext cx="968375" cy="4324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zh-TW">
                <a:solidFill>
                  <a:schemeClr val="tx1"/>
                </a:solidFill>
                <a:latin typeface="MingLiU"/>
                <a:ea typeface="MingLiU"/>
                <a:sym typeface="+mn-ea"/>
              </a:rPr>
              <a:t>哭鼻子</a:t>
            </a:r>
            <a:endParaRPr lang="zh-CN" altLang="zh-TW">
              <a:solidFill>
                <a:schemeClr val="tx1"/>
              </a:solidFill>
              <a:latin typeface="MingLiU"/>
              <a:ea typeface="MingLiU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20110" y="3573145"/>
            <a:ext cx="1471295" cy="4324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zh-TW">
                <a:solidFill>
                  <a:schemeClr val="tx1"/>
                </a:solidFill>
                <a:latin typeface="MingLiU"/>
                <a:ea typeface="MingLiU"/>
                <a:sym typeface="+mn-ea"/>
              </a:rPr>
              <a:t>有分寸</a:t>
            </a:r>
            <a:endParaRPr lang="zh-CN" altLang="zh-TW">
              <a:solidFill>
                <a:schemeClr val="tx1"/>
              </a:solidFill>
              <a:latin typeface="MingLiU"/>
              <a:ea typeface="MingLiU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03575" y="5013325"/>
            <a:ext cx="1543685" cy="4019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zh-TW">
                <a:solidFill>
                  <a:schemeClr val="tx1"/>
                </a:solidFill>
                <a:latin typeface="MingLiU"/>
                <a:ea typeface="MingLiU"/>
                <a:sym typeface="+mn-ea"/>
              </a:rPr>
              <a:t>一时半会</a:t>
            </a:r>
            <a:r>
              <a:rPr lang="zh-CN" altLang="zh-TW">
                <a:solidFill>
                  <a:schemeClr val="tx1"/>
                </a:solidFill>
                <a:latin typeface="MingLiU"/>
                <a:ea typeface="MingLiU"/>
                <a:sym typeface="+mn-ea"/>
              </a:rPr>
              <a:t>儿</a:t>
            </a:r>
            <a:endParaRPr lang="zh-CN" altLang="zh-TW">
              <a:solidFill>
                <a:schemeClr val="tx1"/>
              </a:solidFill>
              <a:latin typeface="MingLiU"/>
              <a:ea typeface="MingLiU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98160" y="1130300"/>
            <a:ext cx="2007235" cy="3586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70" y="3254375"/>
            <a:ext cx="4895215" cy="2860675"/>
          </a:xfrm>
          <a:prstGeom prst="rect">
            <a:avLst/>
          </a:prstGeom>
        </p:spPr>
      </p:pic>
      <p:sp>
        <p:nvSpPr>
          <p:cNvPr id="7" name="云形 6"/>
          <p:cNvSpPr/>
          <p:nvPr/>
        </p:nvSpPr>
        <p:spPr>
          <a:xfrm>
            <a:off x="1444625" y="1019810"/>
            <a:ext cx="3888740" cy="1584325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3600">
                <a:sym typeface="+mn-ea"/>
              </a:rPr>
              <a:t>电视相亲靠谱吗</a:t>
            </a:r>
            <a:r>
              <a:rPr lang="en-US" altLang="zh-CN" sz="3600">
                <a:sym typeface="+mn-ea"/>
              </a:rPr>
              <a:t>?</a:t>
            </a:r>
            <a:endParaRPr lang="zh-CN" altLang="en-US"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96265" y="1446530"/>
            <a:ext cx="8195310" cy="5315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54305" indent="0">
              <a:lnSpc>
                <a:spcPct val="100000"/>
              </a:lnSpc>
            </a:pPr>
            <a:r>
              <a:rPr lang="en-US" sz="2800">
                <a:latin typeface="宋体" panose="02010600030101010101" pitchFamily="2" charset="-122"/>
                <a:sym typeface="+mn-ea"/>
              </a:rPr>
              <a:t>(5)A：</a:t>
            </a:r>
            <a:r>
              <a:rPr lang="zh-TW" sz="2800">
                <a:latin typeface="MingLiU"/>
                <a:ea typeface="MingLiU"/>
                <a:sym typeface="+mn-ea"/>
              </a:rPr>
              <a:t>你们就爱开我的玩笑， ________,明天谁愿意跟我一</a:t>
            </a:r>
            <a:r>
              <a:rPr lang="zh-CN" altLang="zh-TW" sz="2800">
                <a:latin typeface="MingLiU"/>
                <a:ea typeface="MingLiU"/>
                <a:sym typeface="+mn-ea"/>
              </a:rPr>
              <a:t>起去。</a:t>
            </a:r>
            <a:endParaRPr lang="zh-TW" sz="2800">
              <a:latin typeface="MingLiU"/>
              <a:ea typeface="MingLiU"/>
            </a:endParaRPr>
          </a:p>
          <a:p>
            <a:pPr marL="344805" indent="0">
              <a:lnSpc>
                <a:spcPct val="100000"/>
              </a:lnSpc>
              <a:spcAft>
                <a:spcPts val="420"/>
              </a:spcAft>
            </a:pPr>
            <a:r>
              <a:rPr lang="en-US" sz="2800">
                <a:latin typeface="宋体" panose="02010600030101010101" pitchFamily="2" charset="-122"/>
                <a:sym typeface="+mn-ea"/>
              </a:rPr>
              <a:t> B：</a:t>
            </a:r>
            <a:r>
              <a:rPr lang="zh-TW" sz="2800">
                <a:latin typeface="MingLiU"/>
                <a:ea typeface="MingLiU"/>
                <a:sym typeface="+mn-ea"/>
              </a:rPr>
              <a:t>还是你自己去吧，我们跟你去不合适。</a:t>
            </a:r>
            <a:endParaRPr lang="zh-TW" sz="2800">
              <a:latin typeface="MingLiU"/>
              <a:ea typeface="MingLiU"/>
            </a:endParaRPr>
          </a:p>
          <a:p>
            <a:pPr marL="154305" indent="0">
              <a:lnSpc>
                <a:spcPct val="100000"/>
              </a:lnSpc>
            </a:pPr>
            <a:r>
              <a:rPr lang="zh-TW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en-US" altLang="zh-TW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TW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 </a:t>
            </a:r>
            <a:r>
              <a:rPr lang="en-US" sz="2800">
                <a:latin typeface="宋体" panose="02010600030101010101" pitchFamily="2" charset="-122"/>
                <a:sym typeface="+mn-ea"/>
              </a:rPr>
              <a:t>A：</a:t>
            </a:r>
            <a:r>
              <a:rPr lang="zh-TW" sz="2800">
                <a:latin typeface="MingLiU"/>
                <a:ea typeface="MingLiU"/>
                <a:sym typeface="+mn-ea"/>
              </a:rPr>
              <a:t>光靠咱们俩肯定搬不动，我看找小刚帮咱们一把吧。</a:t>
            </a:r>
            <a:endParaRPr lang="zh-TW" sz="2800">
              <a:latin typeface="MingLiU"/>
              <a:ea typeface="MingLiU"/>
              <a:sym typeface="+mn-ea"/>
            </a:endParaRPr>
          </a:p>
          <a:p>
            <a:pPr marL="154305" indent="0">
              <a:lnSpc>
                <a:spcPct val="100000"/>
              </a:lnSpc>
            </a:pPr>
            <a:r>
              <a:rPr lang="zh-TW" sz="2800">
                <a:latin typeface="MingLiU"/>
                <a:ea typeface="MingLiU"/>
                <a:sym typeface="+mn-ea"/>
              </a:rPr>
              <a:t>     </a:t>
            </a:r>
            <a:r>
              <a:rPr lang="en-US" sz="2800">
                <a:latin typeface="宋体" panose="02010600030101010101" pitchFamily="2" charset="-122"/>
                <a:sym typeface="+mn-ea"/>
              </a:rPr>
              <a:t>B：</a:t>
            </a:r>
            <a:r>
              <a:rPr lang="zh-TW" sz="2800">
                <a:latin typeface="MingLiU"/>
                <a:ea typeface="MingLiU"/>
                <a:sym typeface="+mn-ea"/>
              </a:rPr>
              <a:t>他那个 _______能有多大劲儿，不如把隔壁李大哥叫来。</a:t>
            </a:r>
            <a:endParaRPr lang="zh-TW" sz="2800">
              <a:latin typeface="MingLiU"/>
              <a:ea typeface="MingLiU"/>
              <a:sym typeface="+mn-ea"/>
            </a:endParaRPr>
          </a:p>
          <a:p>
            <a:pPr marL="154305" indent="0">
              <a:lnSpc>
                <a:spcPct val="100000"/>
              </a:lnSpc>
            </a:pPr>
            <a:r>
              <a:rPr lang="zh-CN" altLang="zh-TW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7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：张华一看就不是当老师的那块料。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54305" indent="0">
              <a:lnSpc>
                <a:spcPct val="100000"/>
              </a:lnSpc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 </a:t>
            </a:r>
            <a:r>
              <a:rPr lang="zh-TW" sz="2800">
                <a:latin typeface="MingLiU"/>
                <a:ea typeface="MingLiU"/>
                <a:sym typeface="+mn-ea"/>
              </a:rPr>
              <a:t>______</a:t>
            </a:r>
            <a:r>
              <a:rPr lang="zh-TW" sz="2800" u="sng">
                <a:latin typeface="MingLiU"/>
                <a:ea typeface="MingLiU"/>
                <a:sym typeface="+mn-ea"/>
              </a:rPr>
              <a:t>               _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，我听说学生很喜欢她的课。  </a:t>
            </a:r>
            <a:endParaRPr lang="zh-TW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54305" indent="0">
              <a:lnSpc>
                <a:spcPct val="100000"/>
              </a:lnSpc>
            </a:pPr>
            <a:endParaRPr lang="zh-TW" sz="2800">
              <a:latin typeface="MingLiU"/>
              <a:ea typeface="MingLiU"/>
              <a:sym typeface="+mn-ea"/>
            </a:endParaRPr>
          </a:p>
          <a:p>
            <a:pPr marL="154305" indent="0">
              <a:lnSpc>
                <a:spcPct val="100000"/>
              </a:lnSpc>
            </a:pPr>
            <a:endParaRPr lang="zh-CN" altLang="en-US" sz="2800"/>
          </a:p>
        </p:txBody>
      </p:sp>
      <p:sp>
        <p:nvSpPr>
          <p:cNvPr id="3" name="圆角矩形 2"/>
          <p:cNvSpPr/>
          <p:nvPr/>
        </p:nvSpPr>
        <p:spPr>
          <a:xfrm>
            <a:off x="1157605" y="107950"/>
            <a:ext cx="7784465" cy="12020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3200"/>
              <a:t>说正经的    热心肠    一时半会儿   有分寸</a:t>
            </a:r>
            <a:r>
              <a:rPr lang="zh-CN" altLang="en-US" sz="3200"/>
              <a:t>   </a:t>
            </a:r>
            <a:endParaRPr lang="zh-CN" altLang="en-US" sz="3200"/>
          </a:p>
          <a:p>
            <a:pPr algn="ctr"/>
            <a:r>
              <a:rPr lang="zh-CN" altLang="en-US" sz="3200"/>
              <a:t>人不可貌相    哭鼻子   绣花枕头</a:t>
            </a:r>
            <a:endParaRPr lang="zh-CN" altLang="en-US" sz="3200"/>
          </a:p>
        </p:txBody>
      </p:sp>
      <p:sp>
        <p:nvSpPr>
          <p:cNvPr id="6" name="矩形 5"/>
          <p:cNvSpPr/>
          <p:nvPr/>
        </p:nvSpPr>
        <p:spPr>
          <a:xfrm>
            <a:off x="3131820" y="3644900"/>
            <a:ext cx="1605915" cy="4324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  <a:latin typeface="MingLiU"/>
                <a:ea typeface="MingLiU"/>
                <a:sym typeface="+mn-ea"/>
              </a:rPr>
              <a:t>绣花</a:t>
            </a:r>
            <a:r>
              <a:rPr lang="zh-CN" altLang="en-US">
                <a:solidFill>
                  <a:schemeClr val="tx1"/>
                </a:solidFill>
                <a:latin typeface="MingLiU"/>
                <a:ea typeface="MingLiU"/>
                <a:sym typeface="+mn-ea"/>
              </a:rPr>
              <a:t>枕头</a:t>
            </a:r>
            <a:endParaRPr lang="zh-CN" altLang="en-US">
              <a:solidFill>
                <a:schemeClr val="tx1"/>
              </a:solidFill>
              <a:latin typeface="MingLiU"/>
              <a:ea typeface="MingLiU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20335" y="1446530"/>
            <a:ext cx="1471295" cy="4324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zh-TW">
                <a:solidFill>
                  <a:schemeClr val="tx1"/>
                </a:solidFill>
                <a:latin typeface="MingLiU"/>
                <a:ea typeface="MingLiU"/>
                <a:sym typeface="+mn-ea"/>
              </a:rPr>
              <a:t>说正经</a:t>
            </a:r>
            <a:r>
              <a:rPr lang="zh-CN" altLang="zh-TW">
                <a:solidFill>
                  <a:schemeClr val="tx1"/>
                </a:solidFill>
                <a:latin typeface="MingLiU"/>
                <a:ea typeface="MingLiU"/>
                <a:sym typeface="+mn-ea"/>
              </a:rPr>
              <a:t>的</a:t>
            </a:r>
            <a:endParaRPr lang="zh-CN" altLang="zh-TW">
              <a:solidFill>
                <a:schemeClr val="tx1"/>
              </a:solidFill>
              <a:latin typeface="MingLiU"/>
              <a:ea typeface="MingLiU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43530" y="5013325"/>
            <a:ext cx="1471295" cy="4324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zh-TW">
                <a:solidFill>
                  <a:schemeClr val="tx1"/>
                </a:solidFill>
                <a:latin typeface="MingLiU"/>
                <a:ea typeface="MingLiU"/>
                <a:sym typeface="+mn-ea"/>
              </a:rPr>
              <a:t>人不可貌相</a:t>
            </a:r>
            <a:endParaRPr lang="zh-CN" altLang="zh-TW">
              <a:solidFill>
                <a:schemeClr val="tx1"/>
              </a:solidFill>
              <a:latin typeface="MingLiU"/>
              <a:ea typeface="MingLiU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dirty="0" smtClean="0"/>
              <a:t>14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打着灯笼难找</a:t>
            </a:r>
            <a:endParaRPr lang="zh-CN" altLang="en-US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     </a:t>
            </a:r>
            <a:r>
              <a:rPr lang="zh-CN" altLang="en-US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意思：比喻很难得。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dirty="0" smtClean="0"/>
              <a:t>      1</a:t>
            </a:r>
            <a:r>
              <a:rPr lang="zh-CN" altLang="en-US" dirty="0" smtClean="0"/>
              <a:t>）你真是</a:t>
            </a:r>
            <a:r>
              <a:rPr lang="zh-CN" altLang="en-US" dirty="0" smtClean="0">
                <a:sym typeface="+mn-ea"/>
              </a:rPr>
              <a:t>打着灯笼难找</a:t>
            </a:r>
            <a:r>
              <a:rPr lang="zh-CN" altLang="en-US" dirty="0" smtClean="0"/>
              <a:t>的好媳妇。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2</a:t>
            </a:r>
            <a:r>
              <a:rPr lang="zh-CN" altLang="en-US" dirty="0" smtClean="0"/>
              <a:t>）这是一份</a:t>
            </a:r>
            <a:r>
              <a:rPr lang="zh-CN" altLang="en-US" dirty="0" smtClean="0">
                <a:sym typeface="+mn-ea"/>
              </a:rPr>
              <a:t>打着灯笼难找</a:t>
            </a:r>
            <a:r>
              <a:rPr lang="zh-CN" altLang="en-US" dirty="0" smtClean="0"/>
              <a:t>的好工作。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3</a:t>
            </a:r>
            <a:r>
              <a:rPr lang="zh-CN" altLang="en-US" dirty="0" smtClean="0"/>
              <a:t>）顾客的答复，更是打着灯笼难找的统计资料。</a:t>
            </a:r>
            <a:r>
              <a:rPr lang="en-US" altLang="zh-CN" dirty="0" smtClean="0"/>
              <a:t>      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:\俗语1\打着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79575" y="2670175"/>
            <a:ext cx="2862580" cy="2392045"/>
          </a:xfrm>
          <a:prstGeom prst="rect">
            <a:avLst/>
          </a:prstGeom>
          <a:noFill/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765" y="574675"/>
            <a:ext cx="2459990" cy="2469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812800" y="1134745"/>
            <a:ext cx="795083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dirty="0" smtClean="0">
                <a:sym typeface="+mn-ea"/>
              </a:rPr>
              <a:t>15</a:t>
            </a:r>
            <a:r>
              <a:rPr lang="zh-CN" altLang="en-US" sz="3600" dirty="0" smtClean="0">
                <a:sym typeface="+mn-ea"/>
              </a:rPr>
              <a:t>、</a:t>
            </a:r>
            <a:r>
              <a:rPr lang="zh-CN" altLang="en-US" sz="3600" b="1" dirty="0" smtClean="0">
                <a:solidFill>
                  <a:srgbClr val="FF0000"/>
                </a:solidFill>
                <a:sym typeface="+mn-ea"/>
              </a:rPr>
              <a:t>跟</a:t>
            </a:r>
            <a:r>
              <a:rPr lang="en-US" altLang="zh-CN" sz="3600" b="1" dirty="0" smtClean="0">
                <a:solidFill>
                  <a:srgbClr val="FF0000"/>
                </a:solidFill>
                <a:sym typeface="+mn-ea"/>
              </a:rPr>
              <a:t>…</a:t>
            </a:r>
            <a:r>
              <a:rPr lang="zh-CN" altLang="en-US" sz="3600" b="1" dirty="0" smtClean="0">
                <a:solidFill>
                  <a:srgbClr val="FF0000"/>
                </a:solidFill>
                <a:sym typeface="+mn-ea"/>
              </a:rPr>
              <a:t>（谁）</a:t>
            </a:r>
            <a:r>
              <a:rPr lang="en-US" altLang="zh-CN" sz="3600" b="1" dirty="0" smtClean="0">
                <a:solidFill>
                  <a:srgbClr val="FF0000"/>
                </a:solidFill>
                <a:sym typeface="+mn-ea"/>
              </a:rPr>
              <a:t>…</a:t>
            </a:r>
            <a:r>
              <a:rPr lang="zh-CN" altLang="en-US" sz="3600" b="1" dirty="0" smtClean="0">
                <a:solidFill>
                  <a:srgbClr val="FF0000"/>
                </a:solidFill>
                <a:sym typeface="+mn-ea"/>
              </a:rPr>
              <a:t>红过脸</a:t>
            </a:r>
            <a:endParaRPr lang="en-US" altLang="zh-CN" sz="3600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3600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  </a:t>
            </a:r>
            <a:r>
              <a:rPr lang="zh-CN" altLang="en-US" sz="3200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意思：跟别人吵架、闹意见</a:t>
            </a:r>
            <a:endParaRPr lang="en-US" altLang="zh-CN" sz="3200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buNone/>
            </a:pPr>
            <a:r>
              <a:rPr lang="en-US" altLang="zh-CN" sz="3600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  </a:t>
            </a:r>
            <a:r>
              <a:rPr lang="zh-CN" altLang="en-US" sz="3200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例句：</a:t>
            </a:r>
            <a:endParaRPr lang="zh-CN" altLang="en-US" sz="3600" dirty="0" smtClean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buNone/>
            </a:pPr>
            <a:r>
              <a:rPr lang="en-US" altLang="zh-CN" sz="3600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 </a:t>
            </a:r>
            <a:r>
              <a:rPr lang="en-US" altLang="zh-CN" sz="3200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1</a:t>
            </a:r>
            <a:r>
              <a:rPr lang="zh-CN" altLang="en-US" sz="3200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）我们夫妻俩关系很好，从来没</a:t>
            </a:r>
            <a:r>
              <a:rPr lang="zh-CN" altLang="en-US" sz="3200" b="1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红过脸。</a:t>
            </a:r>
            <a:endParaRPr lang="zh-CN" altLang="en-US" sz="3200" b="1" dirty="0" smtClean="0">
              <a:latin typeface="华文楷体" panose="02010600040101010101" pitchFamily="2" charset="-122"/>
              <a:ea typeface="华文楷体" panose="02010600040101010101" pitchFamily="2" charset="-122"/>
              <a:sym typeface="+mn-ea"/>
            </a:endParaRPr>
          </a:p>
          <a:p>
            <a:pPr>
              <a:buNone/>
            </a:pPr>
            <a:r>
              <a:rPr lang="zh-CN" altLang="en-US" sz="3200" b="1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  </a:t>
            </a:r>
            <a:r>
              <a:rPr lang="en-US" altLang="zh-CN" sz="3200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2</a:t>
            </a:r>
            <a:r>
              <a:rPr lang="zh-CN" altLang="en-US" sz="3200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）一位赵姓女摊主与顾客吵了架，马上在黑板上被“曝光”，她感到好没面子，从此再也没有</a:t>
            </a:r>
            <a:r>
              <a:rPr lang="zh-CN" altLang="en-US" sz="3200" b="1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跟</a:t>
            </a:r>
            <a:r>
              <a:rPr lang="zh-CN" altLang="en-US" sz="3200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顾客</a:t>
            </a:r>
            <a:r>
              <a:rPr lang="zh-CN" altLang="en-US" sz="3200" b="1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红过脸</a:t>
            </a:r>
            <a:r>
              <a:rPr lang="zh-CN" altLang="en-US" sz="3200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。</a:t>
            </a:r>
            <a:endParaRPr lang="zh-CN" altLang="en-US" sz="3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 smtClean="0"/>
              <a:t>  16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给（某人）脸色看</a:t>
            </a:r>
            <a:endParaRPr lang="zh-CN" altLang="en-US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   意思：</a:t>
            </a:r>
            <a:r>
              <a:rPr lang="zh-TW">
                <a:latin typeface="楷体" panose="02010609060101010101" charset="-122"/>
                <a:ea typeface="楷体" panose="02010609060101010101" charset="-122"/>
                <a:sym typeface="+mn-ea"/>
              </a:rPr>
              <a:t>对某人表现出不愉快的</a:t>
            </a:r>
            <a:endParaRPr lang="zh-TW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>
              <a:buNone/>
            </a:pPr>
            <a:r>
              <a:rPr lang="zh-TW">
                <a:latin typeface="楷体" panose="02010609060101010101" charset="-122"/>
                <a:ea typeface="楷体" panose="02010609060101010101" charset="-122"/>
                <a:sym typeface="+mn-ea"/>
              </a:rPr>
              <a:t> 讨厌他的脸色。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相关俗语：</a:t>
            </a:r>
            <a:r>
              <a:rPr lang="en-US" altLang="zh-CN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看人脸色、看人眼色</a:t>
            </a:r>
            <a:endParaRPr lang="zh-CN" altLang="en-US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buNone/>
            </a:pPr>
            <a:r>
              <a:rPr lang="zh-CN" altLang="en-US" dirty="0" smtClean="0"/>
              <a:t>例句：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）你干嘛每天拉着脸，给人脸色看？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2</a:t>
            </a:r>
            <a:r>
              <a:rPr lang="zh-CN" altLang="en-US" dirty="0" smtClean="0"/>
              <a:t>）在超市你可以随便挑，挑半天不买也不用担心售货员给你脸色看。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8305" y="274955"/>
            <a:ext cx="1928495" cy="2606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17905"/>
            <a:ext cx="8229600" cy="5108575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altLang="zh-CN" sz="4000" dirty="0" smtClean="0"/>
              <a:t>17</a:t>
            </a:r>
            <a:r>
              <a:rPr lang="zh-CN" altLang="en-US" sz="4000" dirty="0" smtClean="0"/>
              <a:t>、</a:t>
            </a:r>
            <a:r>
              <a:rPr lang="zh-CN" altLang="en-US" sz="4000" b="1" dirty="0" smtClean="0">
                <a:solidFill>
                  <a:srgbClr val="FF0000"/>
                </a:solidFill>
              </a:rPr>
              <a:t>不起眼儿</a:t>
            </a:r>
            <a:endParaRPr lang="en-US" altLang="zh-CN" sz="4000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意思：不显眼、不突出，很一般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例句：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）大超市都没有，后来在一家很</a:t>
            </a:r>
            <a:r>
              <a:rPr lang="zh-CN" altLang="en-US" b="1" dirty="0" smtClean="0"/>
              <a:t>不起眼</a:t>
            </a:r>
            <a:r>
              <a:rPr lang="zh-CN" altLang="en-US" dirty="0" smtClean="0"/>
              <a:t>的小店买到了。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2</a:t>
            </a:r>
            <a:r>
              <a:rPr lang="zh-CN" altLang="en-US" dirty="0" smtClean="0"/>
              <a:t>）别看这个小伙子长得</a:t>
            </a:r>
            <a:r>
              <a:rPr lang="zh-CN" altLang="en-US" b="1" dirty="0" smtClean="0"/>
              <a:t>不起眼</a:t>
            </a:r>
            <a:r>
              <a:rPr lang="zh-CN" altLang="en-US" dirty="0" smtClean="0"/>
              <a:t>，可是说话办事很有分寸。</a:t>
            </a:r>
            <a:endParaRPr lang="zh-CN" altLang="en-US" dirty="0" smtClean="0"/>
          </a:p>
          <a:p>
            <a:pPr>
              <a:buNone/>
            </a:pPr>
            <a:r>
              <a:rPr lang="zh-CN" altLang="en-US" dirty="0" smtClean="0"/>
              <a:t>            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）我们对于主宰宇宙的法则了解得越多，我们在宇宙中所扮演的角色看起来就越</a:t>
            </a:r>
            <a:r>
              <a:rPr lang="zh-CN" altLang="en-US" b="1" dirty="0" smtClean="0"/>
              <a:t>不起眼</a:t>
            </a:r>
            <a:r>
              <a:rPr lang="zh-CN" altLang="en-US" dirty="0" smtClean="0"/>
              <a:t>。 </a:t>
            </a:r>
            <a:endParaRPr lang="zh-CN" altLang="en-US" dirty="0" smtClean="0"/>
          </a:p>
          <a:p>
            <a:pPr>
              <a:buNone/>
            </a:pPr>
            <a:r>
              <a:rPr lang="en-US" altLang="zh-CN" dirty="0" smtClean="0"/>
              <a:t>         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72565"/>
            <a:ext cx="8229600" cy="4653915"/>
          </a:xfrm>
        </p:spPr>
        <p:txBody>
          <a:bodyPr>
            <a:normAutofit lnSpcReduction="20000"/>
          </a:bodyPr>
          <a:lstStyle/>
          <a:p>
            <a:pPr>
              <a:buNone/>
            </a:pPr>
            <a:r>
              <a:rPr lang="en-US" altLang="zh-CN" dirty="0" smtClean="0"/>
              <a:t>18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有分寸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没分寸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意思：说话、做事很适当，不过分。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例句：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）虽然我们两个非常熟悉，但是我说话也是有分寸的。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2</a:t>
            </a:r>
            <a:r>
              <a:rPr lang="zh-CN" altLang="en-US" dirty="0" smtClean="0"/>
              <a:t>）善良也要有分寸，不能对坏人也睁一只眼闭一只眼。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3</a:t>
            </a:r>
            <a:r>
              <a:rPr lang="zh-CN" altLang="en-US" dirty="0" smtClean="0"/>
              <a:t>）明年的你一定</a:t>
            </a:r>
            <a:r>
              <a:rPr lang="zh-CN" altLang="en-US" dirty="0" smtClean="0"/>
              <a:t>比现在优秀一倍，你说话有分寸 、处事很得体，不怕事、能承担，不抱怨、很积极。</a:t>
            </a:r>
            <a:endParaRPr lang="zh-CN" altLang="en-US" dirty="0" smtClean="0"/>
          </a:p>
          <a:p>
            <a:pPr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8b65f6e2-516b-46fc-8e4f-8e8130f1463b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2267744" y="836712"/>
            <a:ext cx="5051251" cy="5616624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19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吃人家的嘴软，拿人家的手短</a:t>
            </a:r>
            <a:endParaRPr lang="zh-CN" altLang="en-US" dirty="0" smtClean="0"/>
          </a:p>
          <a:p>
            <a:pPr marL="0" indent="0">
              <a:buNone/>
            </a:pPr>
            <a:r>
              <a:rPr lang="en-US" altLang="zh-CN" dirty="0" smtClean="0"/>
              <a:t> </a:t>
            </a:r>
            <a:r>
              <a:rPr lang="zh-CN" altLang="en-US" sz="2800" dirty="0" smtClean="0">
                <a:latin typeface="楷体" panose="02010609060101010101" charset="-122"/>
                <a:ea typeface="楷体" panose="02010609060101010101" charset="-122"/>
              </a:rPr>
              <a:t>意思：指不能随便吃拿，免得说话办事理不直、气不壮。</a:t>
            </a:r>
            <a:endParaRPr lang="zh-CN" altLang="en-US" dirty="0" smtClean="0"/>
          </a:p>
          <a:p>
            <a:pPr>
              <a:buNone/>
            </a:pPr>
            <a:r>
              <a:rPr lang="en-US" altLang="zh-CN" dirty="0" smtClean="0"/>
              <a:t>  </a:t>
            </a:r>
            <a:r>
              <a:rPr lang="zh-CN" altLang="en-US" dirty="0" smtClean="0"/>
              <a:t>例句：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）别人给我的好处，我可不敢轻易拿，因为</a:t>
            </a:r>
            <a:r>
              <a:rPr lang="zh-CN" altLang="en-US" b="1" dirty="0" smtClean="0"/>
              <a:t>吃人家的嘴软，拿人家的手短呀。</a:t>
            </a:r>
            <a:endParaRPr lang="en-US" altLang="zh-CN" b="1" dirty="0" smtClean="0"/>
          </a:p>
          <a:p>
            <a:pPr>
              <a:buNone/>
            </a:pPr>
            <a:r>
              <a:rPr lang="en-US" altLang="zh-CN" b="1" dirty="0" smtClean="0"/>
              <a:t>              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）俗话说：“</a:t>
            </a:r>
            <a:r>
              <a:rPr lang="zh-CN" altLang="en-US" b="1" dirty="0" smtClean="0"/>
              <a:t>吃人家的嘴软，拿人家的手短呀”</a:t>
            </a:r>
            <a:r>
              <a:rPr lang="zh-CN" altLang="en-US" dirty="0" smtClean="0"/>
              <a:t>，我今天收了你们这么多礼物，看来以后不帮你们办事也不行了。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吃人家的嘴软，拿人家的手短</a:t>
            </a:r>
            <a:endParaRPr lang="zh-CN" altLang="en-US" dirty="0"/>
          </a:p>
        </p:txBody>
      </p:sp>
      <p:pic>
        <p:nvPicPr>
          <p:cNvPr id="1026" name="Picture 2" descr="C:\Users\李嘉磊\Pictures\吃人家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71600" y="980728"/>
            <a:ext cx="7344816" cy="54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微信图片_2020110321234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4835" y="657225"/>
            <a:ext cx="7974330" cy="51911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/>
              <a:t>20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过了这村就没这店</a:t>
            </a:r>
            <a:r>
              <a:rPr lang="zh-CN" altLang="en-US" b="1" dirty="0" smtClean="0"/>
              <a:t>了</a:t>
            </a:r>
            <a:endParaRPr lang="en-US" altLang="zh-CN" b="1" dirty="0" smtClean="0"/>
          </a:p>
          <a:p>
            <a:pPr>
              <a:buNone/>
            </a:pPr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典故来源：古代店铺（旅店）少，抓住机会</a:t>
            </a:r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。</a:t>
            </a:r>
            <a:endParaRPr lang="en-US" altLang="zh-CN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buNone/>
            </a:pP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</a:rPr>
              <a:t>【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意思</a:t>
            </a: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</a:rPr>
              <a:t>】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：机会难得，抓住机会</a:t>
            </a:r>
            <a:endParaRPr lang="en-US" altLang="zh-CN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buNone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例句：</a:t>
            </a:r>
            <a:r>
              <a:rPr lang="en-US" altLang="zh-CN" dirty="0" smtClean="0">
                <a:latin typeface="+mj-ea"/>
                <a:ea typeface="+mj-ea"/>
              </a:rPr>
              <a:t>1</a:t>
            </a:r>
            <a:r>
              <a:rPr lang="zh-CN" altLang="en-US" dirty="0" smtClean="0">
                <a:latin typeface="+mj-ea"/>
                <a:ea typeface="+mj-ea"/>
              </a:rPr>
              <a:t>）广告类：快来看看吧，过了这村就没这店了。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buNone/>
            </a:pPr>
            <a:r>
              <a:rPr lang="en-US" altLang="zh-CN" dirty="0" smtClean="0">
                <a:latin typeface="+mj-ea"/>
                <a:ea typeface="+mj-ea"/>
              </a:rPr>
              <a:t>      2</a:t>
            </a:r>
            <a:r>
              <a:rPr lang="zh-CN" altLang="en-US" dirty="0" smtClean="0">
                <a:latin typeface="+mj-ea"/>
                <a:ea typeface="+mj-ea"/>
              </a:rPr>
              <a:t>）别犹豫了，</a:t>
            </a:r>
            <a:r>
              <a:rPr lang="en-US" altLang="zh-CN" dirty="0" smtClean="0">
                <a:latin typeface="+mj-ea"/>
                <a:ea typeface="+mj-ea"/>
              </a:rPr>
              <a:t>~</a:t>
            </a:r>
            <a:r>
              <a:rPr lang="zh-CN" altLang="en-US" dirty="0" smtClean="0">
                <a:latin typeface="+mj-ea"/>
                <a:ea typeface="+mj-ea"/>
              </a:rPr>
              <a:t>。</a:t>
            </a:r>
            <a:endParaRPr lang="en-US" altLang="zh-CN" dirty="0" smtClean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575" y="4257040"/>
            <a:ext cx="2344420" cy="2282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21</a:t>
            </a:r>
            <a:r>
              <a:rPr lang="zh-CN" altLang="en-US" b="1" dirty="0" smtClean="0"/>
              <a:t>、少说＝起码＝至少＝怎么也得</a:t>
            </a:r>
            <a:endParaRPr lang="zh-CN" altLang="en-US" b="1" dirty="0" smtClean="0"/>
          </a:p>
          <a:p>
            <a:pPr>
              <a:buNone/>
            </a:pPr>
            <a:r>
              <a:rPr lang="en-US" altLang="zh-CN" dirty="0" smtClean="0"/>
              <a:t>  </a:t>
            </a:r>
            <a:r>
              <a:rPr lang="zh-CN" altLang="en-US" dirty="0" smtClean="0"/>
              <a:t>例句：</a:t>
            </a:r>
            <a:endParaRPr lang="zh-CN" altLang="en-US" dirty="0" smtClean="0"/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）按现在的情况每月</a:t>
            </a:r>
            <a:r>
              <a:rPr lang="en-US" altLang="zh-CN" dirty="0" smtClean="0"/>
              <a:t>50</a:t>
            </a:r>
            <a:r>
              <a:rPr lang="zh-CN" altLang="en-US" dirty="0" smtClean="0"/>
              <a:t>00元确实少了点，</a:t>
            </a:r>
            <a:r>
              <a:rPr lang="zh-CN" altLang="en-US" b="1" dirty="0" smtClean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起码 </a:t>
            </a:r>
            <a:r>
              <a:rPr lang="en-US" altLang="zh-CN" dirty="0" smtClean="0"/>
              <a:t>9</a:t>
            </a:r>
            <a:r>
              <a:rPr lang="zh-CN" altLang="en-US" dirty="0" smtClean="0"/>
              <a:t>000元收入才能谈婚论嫁，还是先经营好自己的事业再谈恋爱吧！</a:t>
            </a:r>
            <a:endParaRPr lang="zh-CN" altLang="en-US" dirty="0" smtClean="0"/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）过去，我们到工商部门办理注册、变更登记，</a:t>
            </a:r>
            <a:r>
              <a:rPr lang="zh-CN" altLang="en-US" b="1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怎么也得</a:t>
            </a:r>
            <a:r>
              <a:rPr lang="zh-CN" altLang="en-US" dirty="0" smtClean="0"/>
              <a:t> 跑上一周，如今办手续，不到3天就完成了</a:t>
            </a:r>
            <a:endParaRPr lang="zh-CN" altLang="en-US" dirty="0" smtClean="0"/>
          </a:p>
          <a:p>
            <a:pPr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 lang="en-US" altLang="zh-CN" dirty="0" smtClean="0">
                <a:sym typeface="+mn-ea"/>
              </a:rPr>
              <a:t>22</a:t>
            </a:r>
            <a:r>
              <a:rPr lang="zh-CN" altLang="en-US" dirty="0" smtClean="0">
                <a:sym typeface="+mn-ea"/>
              </a:rPr>
              <a:t>、穷光蛋＝屌丝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ym typeface="+mn-ea"/>
              </a:rPr>
              <a:t>        </a:t>
            </a:r>
            <a:r>
              <a:rPr lang="zh-CN" altLang="en-US" dirty="0" smtClean="0">
                <a:sym typeface="+mn-ea"/>
              </a:rPr>
              <a:t>大款＝土豪</a:t>
            </a:r>
            <a:endParaRPr lang="zh-CN" altLang="en-US" dirty="0" smtClean="0"/>
          </a:p>
          <a:p>
            <a:endParaRPr lang="zh-CN" altLang="en-US"/>
          </a:p>
        </p:txBody>
      </p:sp>
      <p:pic>
        <p:nvPicPr>
          <p:cNvPr id="2050" name="Picture 2" descr="C:\Users\李嘉磊\Pictures\屌丝.jpg"/>
          <p:cNvPicPr>
            <a:picLocks noGrp="1"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251325" y="3270885"/>
            <a:ext cx="4550410" cy="27057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>
              <a:buNone/>
            </a:pPr>
            <a:r>
              <a:rPr lang="en-US" altLang="zh-CN" dirty="0" smtClean="0"/>
              <a:t>23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是</a:t>
            </a:r>
            <a:r>
              <a:rPr lang="en-US" altLang="zh-CN" b="1" dirty="0" smtClean="0">
                <a:solidFill>
                  <a:srgbClr val="FF0000"/>
                </a:solidFill>
              </a:rPr>
              <a:t>+</a:t>
            </a:r>
            <a:r>
              <a:rPr lang="zh-CN" altLang="en-US" b="1" dirty="0" smtClean="0">
                <a:solidFill>
                  <a:srgbClr val="FF0000"/>
                </a:solidFill>
              </a:rPr>
              <a:t>动词</a:t>
            </a:r>
            <a:r>
              <a:rPr lang="en-US" altLang="zh-CN" b="1" dirty="0" smtClean="0">
                <a:solidFill>
                  <a:srgbClr val="FF0000"/>
                </a:solidFill>
              </a:rPr>
              <a:t>+</a:t>
            </a:r>
            <a:r>
              <a:rPr lang="zh-CN" altLang="en-US" b="1" dirty="0" smtClean="0">
                <a:solidFill>
                  <a:srgbClr val="FF0000"/>
                </a:solidFill>
              </a:rPr>
              <a:t>宾语</a:t>
            </a:r>
            <a:r>
              <a:rPr lang="en-US" altLang="zh-CN" b="1" dirty="0" smtClean="0">
                <a:solidFill>
                  <a:srgbClr val="FF0000"/>
                </a:solidFill>
              </a:rPr>
              <a:t>+</a:t>
            </a:r>
            <a:r>
              <a:rPr lang="zh-CN" altLang="en-US" b="1" dirty="0" smtClean="0">
                <a:solidFill>
                  <a:srgbClr val="FF0000"/>
                </a:solidFill>
              </a:rPr>
              <a:t>动词</a:t>
            </a:r>
            <a:r>
              <a:rPr lang="en-US" altLang="zh-CN" b="1" dirty="0" smtClean="0">
                <a:solidFill>
                  <a:srgbClr val="FF0000"/>
                </a:solidFill>
              </a:rPr>
              <a:t>+</a:t>
            </a:r>
            <a:r>
              <a:rPr lang="zh-CN" altLang="en-US" b="1" dirty="0" smtClean="0">
                <a:solidFill>
                  <a:srgbClr val="FF0000"/>
                </a:solidFill>
              </a:rPr>
              <a:t>的  （ 原因解释）</a:t>
            </a:r>
            <a:endParaRPr lang="zh-CN" altLang="en-US" b="1" dirty="0" smtClean="0">
              <a:solidFill>
                <a:srgbClr val="FF0000"/>
              </a:solidFill>
            </a:endParaRPr>
          </a:p>
          <a:p>
            <a:pPr marL="154305" indent="0" algn="just">
              <a:lnSpc>
                <a:spcPct val="100000"/>
              </a:lnSpc>
              <a:spcAft>
                <a:spcPts val="210"/>
              </a:spcAft>
              <a:buNone/>
            </a:pPr>
            <a:r>
              <a:rPr lang="zh-TW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zh-TW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意思：</a:t>
            </a:r>
            <a:r>
              <a:rPr lang="zh-TW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出现一个坏的结果是因为做了某事(动词+宾语)。</a:t>
            </a:r>
            <a:endParaRPr lang="zh-TW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54305" indent="0" algn="just">
              <a:lnSpc>
                <a:spcPct val="100000"/>
              </a:lnSpc>
              <a:buNone/>
            </a:pPr>
            <a:r>
              <a:rPr lang="zh-CN" altLang="en-US">
                <a:latin typeface="宋体" panose="02010600030101010101" pitchFamily="2" charset="-122"/>
              </a:rPr>
              <a:t> 例句</a:t>
            </a:r>
            <a:r>
              <a:rPr lang="en-US" altLang="zh-CN">
                <a:latin typeface="宋体" panose="02010600030101010101" pitchFamily="2" charset="-122"/>
              </a:rPr>
              <a:t>:</a:t>
            </a:r>
            <a:endParaRPr lang="en-US">
              <a:latin typeface="宋体" panose="02010600030101010101" pitchFamily="2" charset="-122"/>
            </a:endParaRPr>
          </a:p>
          <a:p>
            <a:pPr marL="154305" indent="0" algn="just">
              <a:lnSpc>
                <a:spcPct val="100000"/>
              </a:lnSpc>
            </a:pPr>
            <a:r>
              <a:rPr lang="en-US">
                <a:latin typeface="宋体" panose="02010600030101010101" pitchFamily="2" charset="-122"/>
                <a:sym typeface="+mn-ea"/>
              </a:rPr>
              <a:t>(1) </a:t>
            </a:r>
            <a:r>
              <a:rPr lang="zh-TW">
                <a:latin typeface="MingLiU"/>
                <a:ea typeface="MingLiU"/>
                <a:sym typeface="+mn-ea"/>
              </a:rPr>
              <a:t>你眼睛不好，就是躺着看书看的。</a:t>
            </a:r>
            <a:endParaRPr lang="zh-TW">
              <a:latin typeface="MingLiU"/>
              <a:ea typeface="MingLiU"/>
            </a:endParaRPr>
          </a:p>
          <a:p>
            <a:pPr marL="154305" indent="0" algn="just">
              <a:lnSpc>
                <a:spcPct val="100000"/>
              </a:lnSpc>
            </a:pPr>
            <a:r>
              <a:rPr lang="zh-TW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(2) </a:t>
            </a:r>
            <a:r>
              <a:rPr lang="zh-TW">
                <a:latin typeface="MingLiU"/>
                <a:ea typeface="MingLiU"/>
                <a:sym typeface="+mn-ea"/>
              </a:rPr>
              <a:t>他那么胖，就是吃肉吃的，他要是一个月不吃肉，肯定能瘦下来。</a:t>
            </a:r>
            <a:endParaRPr lang="zh-TW">
              <a:latin typeface="MingLiU"/>
              <a:ea typeface="MingLiU"/>
            </a:endParaRPr>
          </a:p>
          <a:p>
            <a:pPr marL="344805" indent="-190500" algn="just">
              <a:lnSpc>
                <a:spcPct val="100000"/>
              </a:lnSpc>
              <a:spcAft>
                <a:spcPts val="1050"/>
              </a:spcAft>
            </a:pPr>
            <a:r>
              <a:rPr lang="zh-TW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(3) </a:t>
            </a:r>
            <a:r>
              <a:rPr lang="zh-TW">
                <a:latin typeface="MingLiU"/>
                <a:ea typeface="MingLiU"/>
                <a:sym typeface="+mn-ea"/>
              </a:rPr>
              <a:t>妈妈说：</a:t>
            </a:r>
            <a:r>
              <a:rPr lang="zh-CN">
                <a:latin typeface="MingLiU"/>
                <a:ea typeface="MingLiU"/>
                <a:sym typeface="+mn-ea"/>
              </a:rPr>
              <a:t>“你这</a:t>
            </a:r>
            <a:r>
              <a:rPr lang="zh-TW">
                <a:latin typeface="MingLiU"/>
                <a:ea typeface="MingLiU"/>
                <a:sym typeface="+mn-ea"/>
              </a:rPr>
              <a:t>次感冒发烧，就是穿裙子穿的。我没见过大冬天还有穿裙子的。”</a:t>
            </a:r>
            <a:endParaRPr lang="zh-TW">
              <a:latin typeface="MingLiU"/>
              <a:ea typeface="MingLiU"/>
            </a:endParaRPr>
          </a:p>
          <a:p>
            <a:pPr>
              <a:buNone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dirty="0" smtClean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）你的牙齿怎么坏了？都是</a:t>
            </a:r>
            <a:r>
              <a:rPr lang="en-US" altLang="zh-CN" dirty="0" smtClean="0">
                <a:sym typeface="+mn-ea"/>
              </a:rPr>
              <a:t>……</a:t>
            </a:r>
            <a:r>
              <a:rPr lang="zh-CN" altLang="en-US" dirty="0" smtClean="0">
                <a:sym typeface="+mn-ea"/>
              </a:rPr>
              <a:t>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ym typeface="+mn-ea"/>
              </a:rPr>
              <a:t>2</a:t>
            </a:r>
            <a:r>
              <a:rPr lang="zh-CN" altLang="en-US" dirty="0" smtClean="0">
                <a:sym typeface="+mn-ea"/>
              </a:rPr>
              <a:t>）你眼睛不好，都是</a:t>
            </a:r>
            <a:r>
              <a:rPr lang="en-US" altLang="zh-CN" dirty="0" smtClean="0">
                <a:sym typeface="+mn-ea"/>
              </a:rPr>
              <a:t>……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ym typeface="+mn-ea"/>
              </a:rPr>
              <a:t>3</a:t>
            </a:r>
            <a:r>
              <a:rPr lang="zh-CN" altLang="en-US" dirty="0" smtClean="0">
                <a:sym typeface="+mn-ea"/>
              </a:rPr>
              <a:t>）来中国以后怎么胖了这么多？</a:t>
            </a:r>
            <a:r>
              <a:rPr lang="en-US" altLang="zh-CN" dirty="0" smtClean="0">
                <a:sym typeface="+mn-ea"/>
              </a:rPr>
              <a:t>……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ym typeface="+mn-ea"/>
              </a:rPr>
              <a:t>4</a:t>
            </a:r>
            <a:r>
              <a:rPr lang="zh-CN" altLang="en-US" dirty="0" smtClean="0">
                <a:sym typeface="+mn-ea"/>
              </a:rPr>
              <a:t>）你嗓子怎么哑了？都是</a:t>
            </a:r>
            <a:r>
              <a:rPr lang="en-US" altLang="zh-CN" dirty="0" smtClean="0">
                <a:sym typeface="+mn-ea"/>
              </a:rPr>
              <a:t>……</a:t>
            </a:r>
            <a:endParaRPr lang="en-US" altLang="zh-CN" dirty="0" smtClean="0"/>
          </a:p>
          <a:p>
            <a:endParaRPr lang="zh-CN" altLang="en-US"/>
          </a:p>
        </p:txBody>
      </p:sp>
      <p:sp>
        <p:nvSpPr>
          <p:cNvPr id="4" name="棱台 3"/>
          <p:cNvSpPr/>
          <p:nvPr/>
        </p:nvSpPr>
        <p:spPr>
          <a:xfrm>
            <a:off x="2195830" y="836295"/>
            <a:ext cx="4104005" cy="864235"/>
          </a:xfrm>
          <a:prstGeom prst="bevel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000" b="1">
                <a:solidFill>
                  <a:schemeClr val="tx1"/>
                </a:solidFill>
              </a:rPr>
              <a:t>大家练一练</a:t>
            </a:r>
            <a:endParaRPr lang="zh-CN" altLang="en-US" sz="40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98815" cy="4526280"/>
          </a:xfrm>
        </p:spPr>
        <p:txBody>
          <a:bodyPr/>
          <a:lstStyle/>
          <a:p>
            <a:pPr>
              <a:buNone/>
            </a:pPr>
            <a:r>
              <a:rPr lang="en-US" altLang="zh-CN" dirty="0" smtClean="0"/>
              <a:t>24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跟</a:t>
            </a:r>
            <a:r>
              <a:rPr lang="en-US" altLang="zh-CN" b="1" dirty="0" smtClean="0">
                <a:solidFill>
                  <a:srgbClr val="FF0000"/>
                </a:solidFill>
              </a:rPr>
              <a:t>……</a:t>
            </a:r>
            <a:r>
              <a:rPr lang="zh-CN" altLang="en-US" b="1" dirty="0" smtClean="0">
                <a:solidFill>
                  <a:srgbClr val="FF0000"/>
                </a:solidFill>
              </a:rPr>
              <a:t>一个腔调</a:t>
            </a:r>
            <a:endParaRPr lang="zh-CN" altLang="en-US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意思：</a:t>
            </a:r>
            <a:r>
              <a:rPr lang="zh-TW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跟某人的观点或说法一样。常含贬义。</a:t>
            </a:r>
            <a:endParaRPr lang="zh-TW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buNone/>
            </a:pPr>
            <a:r>
              <a:rPr lang="zh-TW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zh-TW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例句：</a:t>
            </a:r>
            <a:endParaRPr lang="zh-CN" altLang="zh-TW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buNone/>
            </a:pPr>
            <a:r>
              <a:rPr lang="zh-CN" altLang="zh-TW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</a:t>
            </a:r>
            <a:r>
              <a:rPr lang="zh-CN" altLang="en-US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r>
              <a:rPr lang="zh-TW">
                <a:latin typeface="MingLiU"/>
                <a:ea typeface="MingLiU"/>
                <a:sym typeface="+mn-ea"/>
              </a:rPr>
              <a:t>在我们家什么事问爸爸一个人就够了，因为妈妈从来都是跟爸爸一个</a:t>
            </a:r>
            <a:r>
              <a:rPr lang="zh-CN" altLang="zh-TW">
                <a:latin typeface="MingLiU"/>
                <a:ea typeface="MingLiU"/>
                <a:sym typeface="+mn-ea"/>
              </a:rPr>
              <a:t>腔调</a:t>
            </a:r>
            <a:r>
              <a:rPr lang="zh-CN" altLang="zh-TW">
                <a:latin typeface="MingLiU"/>
                <a:ea typeface="MingLiU"/>
                <a:sym typeface="+mn-ea"/>
              </a:rPr>
              <a:t>。</a:t>
            </a:r>
            <a:endParaRPr lang="zh-TW">
              <a:latin typeface="MingLiU"/>
              <a:ea typeface="MingLiU"/>
            </a:endParaRPr>
          </a:p>
          <a:p>
            <a:pPr>
              <a:buNone/>
            </a:pPr>
            <a:r>
              <a:rPr lang="en-US" altLang="zh-CN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）你怎么忘本了？现在说话跟那些富二代、官二代一个腔调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呢？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5025"/>
            <a:ext cx="8229600" cy="5291455"/>
          </a:xfrm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lang="zh-CN" altLang="en-US" dirty="0" smtClean="0">
                <a:sym typeface="+mn-ea"/>
              </a:rPr>
              <a:t>跟</a:t>
            </a:r>
            <a:r>
              <a:rPr lang="en-US" altLang="zh-CN" dirty="0" smtClean="0">
                <a:sym typeface="+mn-ea"/>
              </a:rPr>
              <a:t>……</a:t>
            </a:r>
            <a:r>
              <a:rPr lang="zh-CN" altLang="en-US" dirty="0" smtClean="0">
                <a:sym typeface="+mn-ea"/>
              </a:rPr>
              <a:t>一条心</a:t>
            </a:r>
            <a:endParaRPr lang="zh-CN" altLang="en-US" dirty="0" smtClean="0"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 smtClean="0">
                <a:sym typeface="+mn-ea"/>
              </a:rPr>
              <a:t>  例句：</a:t>
            </a:r>
            <a:r>
              <a:rPr lang="zh-CN" altLang="en-US" dirty="0" smtClean="0">
                <a:sym typeface="+mn-ea"/>
              </a:rPr>
              <a:t>当好老板的关键就是：</a:t>
            </a:r>
            <a:r>
              <a:rPr lang="zh-CN" altLang="en-US" dirty="0" smtClean="0">
                <a:sym typeface="+mn-ea"/>
              </a:rPr>
              <a:t>怎么能让员工跟你一条心呢？</a:t>
            </a:r>
            <a:endParaRPr lang="en-US" altLang="zh-CN" dirty="0" smtClean="0"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dirty="0" smtClean="0">
                <a:sym typeface="+mn-ea"/>
              </a:rPr>
              <a:t>跟</a:t>
            </a:r>
            <a:r>
              <a:rPr lang="en-US" altLang="zh-CN" dirty="0" smtClean="0">
                <a:sym typeface="+mn-ea"/>
              </a:rPr>
              <a:t>……</a:t>
            </a:r>
            <a:r>
              <a:rPr lang="zh-CN" altLang="en-US" dirty="0" smtClean="0">
                <a:sym typeface="+mn-ea"/>
              </a:rPr>
              <a:t>一个鼻孔出气</a:t>
            </a:r>
            <a:endParaRPr lang="zh-CN" altLang="en-US" dirty="0" smtClean="0"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 例句：</a:t>
            </a:r>
            <a:endParaRPr lang="zh-CN" alt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1</a:t>
            </a:r>
            <a:r>
              <a:rPr lang="zh-CN" altLang="en-US" dirty="0"/>
              <a:t>）我不能帮她一起骗人，要不人家说我住了她家的房子就</a:t>
            </a:r>
            <a:r>
              <a:rPr lang="zh-CN" altLang="en-US" dirty="0">
                <a:solidFill>
                  <a:srgbClr val="00B050"/>
                </a:solidFill>
              </a:rPr>
              <a:t>和</a:t>
            </a:r>
            <a:r>
              <a:rPr lang="zh-CN" altLang="en-US" dirty="0"/>
              <a:t>她</a:t>
            </a:r>
            <a:r>
              <a:rPr lang="zh-CN" altLang="en-US" dirty="0">
                <a:solidFill>
                  <a:srgbClr val="00B050"/>
                </a:solidFill>
              </a:rPr>
              <a:t>一个鼻孔出气 </a:t>
            </a:r>
            <a:r>
              <a:rPr lang="zh-CN" altLang="en-US" dirty="0"/>
              <a:t>了。</a:t>
            </a:r>
            <a:endParaRPr lang="zh-CN" alt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zh-CN" altLang="en-US" dirty="0"/>
              <a:t>在这个城市里，有的警察竟然也和流氓</a:t>
            </a:r>
            <a:r>
              <a:rPr lang="zh-CN" altLang="en-US" dirty="0">
                <a:solidFill>
                  <a:srgbClr val="00B050"/>
                </a:solidFill>
              </a:rPr>
              <a:t>一个鼻孔出气 。</a:t>
            </a:r>
            <a:endParaRPr lang="zh-CN" altLang="en-US" dirty="0">
              <a:solidFill>
                <a:srgbClr val="00B050"/>
              </a:solidFill>
            </a:endParaRPr>
          </a:p>
          <a:p>
            <a:pPr>
              <a:lnSpc>
                <a:spcPct val="100000"/>
              </a:lnSpc>
            </a:pPr>
            <a:endParaRPr lang="zh-CN" alt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>
              <a:buNone/>
            </a:pPr>
            <a:r>
              <a:rPr lang="en-US" altLang="zh-CN" dirty="0" smtClean="0"/>
              <a:t>25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煮熟的鸭子飞了</a:t>
            </a:r>
            <a:endParaRPr lang="zh-CN" altLang="en-US" b="1" dirty="0" smtClean="0"/>
          </a:p>
          <a:p>
            <a:pPr>
              <a:buNone/>
            </a:pP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意思：</a:t>
            </a:r>
            <a:r>
              <a:rPr lang="zh-TW">
                <a:latin typeface="楷体" panose="02010609060101010101" charset="-122"/>
                <a:ea typeface="楷体" panose="02010609060101010101" charset="-122"/>
                <a:sym typeface="+mn-ea"/>
              </a:rPr>
              <a:t>比喻已经到手的好机会或好的事物又失去了</a:t>
            </a:r>
            <a:r>
              <a:rPr lang="zh-CN" altLang="zh-TW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endParaRPr lang="en-US" altLang="zh-CN" b="1" dirty="0" smtClean="0">
              <a:latin typeface="楷体" panose="02010609060101010101" charset="-122"/>
              <a:ea typeface="楷体" panose="02010609060101010101" charset="-122"/>
            </a:endParaRPr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）别让</a:t>
            </a:r>
            <a:r>
              <a:rPr lang="zh-CN" altLang="en-US" b="1" dirty="0" smtClean="0"/>
              <a:t>煮熟的鸭子飞了</a:t>
            </a:r>
            <a:r>
              <a:rPr lang="zh-CN" altLang="en-US" dirty="0" smtClean="0"/>
              <a:t>，如何抓住买家的心是提高店铺销售额的关键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）中国选手早在10年前的冬奥会上就在该项目上具备了夺金实力，然而中国选手在3届冬奥会上都莫名其妙地意外失手，让几乎</a:t>
            </a:r>
            <a:r>
              <a:rPr lang="zh-CN" altLang="en-US" b="1" dirty="0" smtClean="0"/>
              <a:t>煮熟的鸭子飞了</a:t>
            </a:r>
            <a:r>
              <a:rPr lang="zh-CN" altLang="en-US" dirty="0" smtClean="0"/>
              <a:t> 。</a:t>
            </a:r>
            <a:endParaRPr lang="zh-CN" altLang="en-US" dirty="0" smtClean="0"/>
          </a:p>
          <a:p>
            <a:pPr>
              <a:buNone/>
            </a:pPr>
            <a:r>
              <a:rPr lang="zh-CN" altLang="en-US" dirty="0" smtClean="0"/>
              <a:t> 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6595" y="51435"/>
            <a:ext cx="2685415" cy="1914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李嘉磊\Pictures\煮熟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621020" y="2630805"/>
            <a:ext cx="2961005" cy="217360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88695" y="139065"/>
            <a:ext cx="799528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3200" dirty="0" smtClean="0">
                <a:sym typeface="+mn-ea"/>
              </a:rPr>
              <a:t>            </a:t>
            </a:r>
            <a:r>
              <a:rPr lang="zh-CN" altLang="en-US" sz="32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由于这是大连实德的最后一战，所以为了防止</a:t>
            </a:r>
            <a:r>
              <a:rPr lang="zh-CN" altLang="en-US" sz="3200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“煮熟的鸭子飞了 ”</a:t>
            </a:r>
            <a:r>
              <a:rPr lang="zh-CN" altLang="en-US" sz="32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的事情发生，大连就必须在这场比赛中取胜拿到57分才算保险。</a:t>
            </a:r>
            <a:endParaRPr lang="zh-CN" altLang="en-US" sz="3200" dirty="0" smtClean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buNone/>
            </a:pPr>
            <a:r>
              <a:rPr lang="zh-CN" altLang="en-US" sz="2800" dirty="0" smtClean="0"/>
              <a:t>    </a:t>
            </a:r>
            <a:endParaRPr lang="zh-CN" altLang="en-US" sz="2800" dirty="0"/>
          </a:p>
        </p:txBody>
      </p:sp>
      <p:pic>
        <p:nvPicPr>
          <p:cNvPr id="3" name="图片 2" descr="微信图片_202011052042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" y="2573655"/>
            <a:ext cx="3467100" cy="3301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dirty="0" smtClean="0"/>
              <a:t>26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什么</a:t>
            </a:r>
            <a:r>
              <a:rPr lang="en-US" altLang="zh-CN" dirty="0" smtClean="0">
                <a:solidFill>
                  <a:srgbClr val="FF0000"/>
                </a:solidFill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</a:rPr>
              <a:t>不</a:t>
            </a:r>
            <a:r>
              <a:rPr lang="en-US" altLang="zh-CN" dirty="0" smtClean="0">
                <a:solidFill>
                  <a:srgbClr val="FF0000"/>
                </a:solidFill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</a:rPr>
              <a:t>的</a:t>
            </a:r>
            <a:r>
              <a:rPr lang="zh-CN" altLang="en-US" dirty="0" smtClean="0"/>
              <a:t>  （</a:t>
            </a:r>
            <a:r>
              <a:rPr lang="en-US" altLang="zh-CN" dirty="0" smtClean="0"/>
              <a:t>A</a:t>
            </a:r>
            <a:r>
              <a:rPr lang="zh-CN" altLang="en-US" dirty="0" smtClean="0"/>
              <a:t>是名词、形容词、动词）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</a:t>
            </a:r>
            <a:r>
              <a:rPr lang="zh-CN" altLang="en-US" dirty="0" smtClean="0"/>
              <a:t>浪漫     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</a:t>
            </a:r>
            <a:r>
              <a:rPr lang="zh-CN" altLang="en-US" dirty="0" smtClean="0"/>
              <a:t>丢人     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</a:t>
            </a:r>
            <a:r>
              <a:rPr lang="zh-CN" altLang="en-US" dirty="0" smtClean="0"/>
              <a:t>好意思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</a:t>
            </a:r>
            <a:r>
              <a:rPr lang="zh-CN" altLang="en-US" dirty="0" smtClean="0"/>
              <a:t>            礼物   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</a:t>
            </a:r>
            <a:r>
              <a:rPr lang="zh-CN" altLang="en-US" dirty="0" smtClean="0"/>
              <a:t>请客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</a:t>
            </a:r>
            <a:r>
              <a:rPr lang="zh-CN" altLang="en-US" dirty="0" smtClean="0"/>
              <a:t>什么</a:t>
            </a:r>
            <a:r>
              <a:rPr lang="zh-CN" altLang="en-US" dirty="0" smtClean="0">
                <a:solidFill>
                  <a:srgbClr val="FF0000"/>
                </a:solidFill>
              </a:rPr>
              <a:t>浪漫</a:t>
            </a:r>
            <a:r>
              <a:rPr lang="zh-CN" altLang="en-US" dirty="0" smtClean="0">
                <a:solidFill>
                  <a:srgbClr val="0070C0"/>
                </a:solidFill>
              </a:rPr>
              <a:t>不浪漫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</a:t>
            </a:r>
            <a:r>
              <a:rPr lang="zh-CN" altLang="en-US" dirty="0" smtClean="0"/>
              <a:t>什么</a:t>
            </a:r>
            <a:r>
              <a:rPr lang="zh-CN" altLang="en-US" dirty="0" smtClean="0">
                <a:solidFill>
                  <a:srgbClr val="FF0000"/>
                </a:solidFill>
              </a:rPr>
              <a:t>谈得来</a:t>
            </a:r>
            <a:r>
              <a:rPr lang="zh-CN" altLang="en-US" dirty="0" smtClean="0">
                <a:solidFill>
                  <a:srgbClr val="0070C0"/>
                </a:solidFill>
              </a:rPr>
              <a:t>谈不来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左大括号 3"/>
          <p:cNvSpPr/>
          <p:nvPr/>
        </p:nvSpPr>
        <p:spPr>
          <a:xfrm>
            <a:off x="1979712" y="2276872"/>
            <a:ext cx="144016" cy="23042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011032123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332740"/>
            <a:ext cx="9143365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例句：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A</a:t>
            </a:r>
            <a:r>
              <a:rPr lang="zh-CN" altLang="en-US"/>
              <a:t>：</a:t>
            </a:r>
            <a:r>
              <a:rPr lang="zh-CN" altLang="en-US"/>
              <a:t>我先借你</a:t>
            </a:r>
            <a:r>
              <a:rPr lang="en-US" altLang="zh-CN"/>
              <a:t>100</a:t>
            </a:r>
            <a:r>
              <a:rPr lang="zh-CN" altLang="en-US"/>
              <a:t>块，明天就还你。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</a:t>
            </a:r>
            <a:r>
              <a:rPr lang="en-US" altLang="zh-CN"/>
              <a:t>B</a:t>
            </a:r>
            <a:r>
              <a:rPr lang="zh-CN" altLang="en-US"/>
              <a:t>：</a:t>
            </a:r>
            <a:r>
              <a:rPr lang="zh-CN" altLang="en-US">
                <a:solidFill>
                  <a:srgbClr val="00B050"/>
                </a:solidFill>
              </a:rPr>
              <a:t>什么还不还的</a:t>
            </a:r>
            <a:r>
              <a:rPr lang="zh-CN" altLang="en-US"/>
              <a:t>？咱俩谁跟谁呢？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A</a:t>
            </a:r>
            <a:r>
              <a:rPr lang="zh-CN" altLang="en-US"/>
              <a:t>：您现在已经是闻名遐迩的科学家了。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</a:t>
            </a:r>
            <a:r>
              <a:rPr lang="en-US" altLang="zh-CN"/>
              <a:t>B</a:t>
            </a:r>
            <a:r>
              <a:rPr lang="zh-CN" altLang="en-US"/>
              <a:t>：</a:t>
            </a:r>
            <a:r>
              <a:rPr lang="zh-CN" altLang="en-US">
                <a:solidFill>
                  <a:srgbClr val="00B050"/>
                </a:solidFill>
              </a:rPr>
              <a:t>什么科学家不科学家的</a:t>
            </a:r>
            <a:r>
              <a:rPr lang="zh-CN" altLang="en-US"/>
              <a:t>，我只不过</a:t>
            </a:r>
            <a:r>
              <a:rPr lang="zh-CN" altLang="en-US"/>
              <a:t>是一个普通的大学教师。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、我</a:t>
            </a:r>
            <a:r>
              <a:rPr lang="en-US" altLang="zh-CN"/>
              <a:t>不洗头不洗脸也是经常的事</a:t>
            </a:r>
            <a:r>
              <a:rPr lang="zh-CN" altLang="en-US"/>
              <a:t>，</a:t>
            </a:r>
            <a:r>
              <a:rPr lang="en-US" altLang="zh-CN">
                <a:solidFill>
                  <a:srgbClr val="00B050"/>
                </a:solidFill>
              </a:rPr>
              <a:t>什么</a:t>
            </a:r>
            <a:r>
              <a:rPr lang="zh-CN" altLang="en-US">
                <a:solidFill>
                  <a:srgbClr val="00B050"/>
                </a:solidFill>
              </a:rPr>
              <a:t>尴尬</a:t>
            </a:r>
            <a:r>
              <a:rPr lang="en-US" altLang="zh-CN">
                <a:solidFill>
                  <a:srgbClr val="00B050"/>
                </a:solidFill>
              </a:rPr>
              <a:t>不</a:t>
            </a:r>
            <a:r>
              <a:rPr lang="zh-CN" altLang="en-US">
                <a:solidFill>
                  <a:srgbClr val="00B050"/>
                </a:solidFill>
              </a:rPr>
              <a:t>尴尬</a:t>
            </a:r>
            <a:r>
              <a:rPr lang="en-US" altLang="zh-CN">
                <a:solidFill>
                  <a:srgbClr val="00B050"/>
                </a:solidFill>
              </a:rPr>
              <a:t>的</a:t>
            </a:r>
            <a:r>
              <a:rPr lang="zh-CN" altLang="en-US"/>
              <a:t>，</a:t>
            </a:r>
            <a:r>
              <a:rPr lang="en-US" altLang="zh-CN"/>
              <a:t>自己怎么开心怎么来呗。</a:t>
            </a:r>
            <a:endParaRPr lang="en-US" altLang="zh-CN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zh-CN" altLang="en-US" sz="6600" i="1">
                <a:solidFill>
                  <a:srgbClr val="0FB7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一起来练习</a:t>
            </a:r>
            <a:endParaRPr lang="zh-CN" altLang="en-US" sz="6600" i="1">
              <a:solidFill>
                <a:srgbClr val="0FB7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endParaRPr lang="zh-CN" altLang="en-US" sz="6600" i="1">
              <a:solidFill>
                <a:srgbClr val="0FB7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timgGC94BAD9"/>
          <p:cNvPicPr>
            <a:picLocks noChangeAspect="1"/>
          </p:cNvPicPr>
          <p:nvPr/>
        </p:nvPicPr>
        <p:blipFill>
          <a:blip r:embed="rId1"/>
          <a:srcRect l="7262" t="3451" r="6385"/>
          <a:stretch>
            <a:fillRect/>
          </a:stretch>
        </p:blipFill>
        <p:spPr>
          <a:xfrm>
            <a:off x="4970145" y="3464560"/>
            <a:ext cx="2730500" cy="2477770"/>
          </a:xfrm>
          <a:prstGeom prst="ellipse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4165" y="4594860"/>
            <a:ext cx="4803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 smtClean="0"/>
              <a:t>谈得来</a:t>
            </a:r>
            <a:endParaRPr lang="en-US" altLang="zh-CN" b="1" dirty="0" smtClean="0"/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脸皮薄</a:t>
            </a:r>
            <a:endParaRPr lang="en-US" altLang="zh-CN" b="1" dirty="0" smtClean="0"/>
          </a:p>
          <a:p>
            <a:r>
              <a:rPr lang="zh-CN" altLang="en-US" b="1" dirty="0" smtClean="0"/>
              <a:t>靠不住</a:t>
            </a:r>
            <a:endParaRPr lang="en-US" altLang="zh-CN" b="1" dirty="0" smtClean="0"/>
          </a:p>
          <a:p>
            <a:r>
              <a:rPr lang="zh-CN" altLang="en-US" b="1" dirty="0" smtClean="0"/>
              <a:t>哭鼻子</a:t>
            </a:r>
            <a:endParaRPr lang="en-US" altLang="zh-CN" b="1" dirty="0" smtClean="0"/>
          </a:p>
          <a:p>
            <a:r>
              <a:rPr lang="zh-CN" altLang="en-US" b="1" dirty="0" smtClean="0">
                <a:solidFill>
                  <a:schemeClr val="tx1"/>
                </a:solidFill>
              </a:rPr>
              <a:t>说得过去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八字还没一撇呢</a:t>
            </a:r>
            <a:endParaRPr lang="zh-CN" altLang="en-US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chemeClr val="tx1"/>
                </a:solidFill>
              </a:rPr>
              <a:t>绣花枕头</a:t>
            </a:r>
            <a:endParaRPr lang="zh-CN" altLang="en-US" b="1" dirty="0" smtClean="0">
              <a:solidFill>
                <a:schemeClr val="tx1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人不可貌相</a:t>
            </a:r>
            <a:endParaRPr lang="zh-CN" altLang="en-US" b="1" dirty="0" smtClean="0">
              <a:solidFill>
                <a:schemeClr val="tx1"/>
              </a:solidFill>
            </a:endParaRPr>
          </a:p>
          <a:p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zh-CN" altLang="en-US" b="1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热心肠</a:t>
            </a:r>
            <a:endParaRPr lang="en-US" altLang="zh-CN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b="1" dirty="0" smtClean="0"/>
              <a:t>说正经的</a:t>
            </a:r>
            <a:endParaRPr lang="en-US" altLang="zh-CN" b="1" dirty="0" smtClean="0"/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打着灯笼难找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/>
              <a:t>没的挑</a:t>
            </a:r>
            <a:endParaRPr lang="en-US" altLang="zh-CN" b="1" dirty="0" smtClean="0"/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跟</a:t>
            </a:r>
            <a:r>
              <a:rPr lang="en-US" altLang="zh-CN" b="1" dirty="0" smtClean="0">
                <a:solidFill>
                  <a:srgbClr val="FF0000"/>
                </a:solidFill>
              </a:rPr>
              <a:t>……</a:t>
            </a:r>
            <a:r>
              <a:rPr lang="zh-CN" altLang="en-US" b="1" dirty="0" smtClean="0">
                <a:solidFill>
                  <a:srgbClr val="FF0000"/>
                </a:solidFill>
              </a:rPr>
              <a:t>红过脸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给（某人）脸色看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不起眼儿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475656" y="274638"/>
            <a:ext cx="6480720" cy="1143000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dirty="0" smtClean="0"/>
              <a:t>第三课俗语小结</a:t>
            </a:r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有分寸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吃人家的嘴软，拿人家的手短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过了这村就没这店了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/>
              <a:t>煮熟的鸭子飞了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2656"/>
            <a:ext cx="5529783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/>
          <p:nvPr/>
        </p:nvSpPr>
        <p:spPr>
          <a:xfrm>
            <a:off x="1475656" y="274638"/>
            <a:ext cx="6480720" cy="1143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第三课俗语小结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696" y="274638"/>
            <a:ext cx="6851104" cy="1143000"/>
          </a:xfrm>
          <a:solidFill>
            <a:srgbClr val="92D050"/>
          </a:solidFill>
          <a:ln>
            <a:solidFill>
              <a:srgbClr val="92D050"/>
            </a:solidFill>
          </a:ln>
        </p:spPr>
        <p:txBody>
          <a:bodyPr/>
          <a:lstStyle/>
          <a:p>
            <a:r>
              <a:rPr lang="zh-CN" altLang="en-US" smtClean="0"/>
              <a:t>第三课</a:t>
            </a:r>
            <a:r>
              <a:rPr lang="zh-CN" altLang="en-US" dirty="0" smtClean="0"/>
              <a:t>句式小结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是</a:t>
            </a:r>
            <a:r>
              <a:rPr lang="en-US" altLang="zh-CN" b="1" dirty="0" smtClean="0">
                <a:solidFill>
                  <a:srgbClr val="FF0000"/>
                </a:solidFill>
              </a:rPr>
              <a:t>+Verb+</a:t>
            </a:r>
            <a:r>
              <a:rPr lang="zh-CN" altLang="en-US" b="1" dirty="0" smtClean="0">
                <a:solidFill>
                  <a:srgbClr val="FF0000"/>
                </a:solidFill>
              </a:rPr>
              <a:t>宾语</a:t>
            </a:r>
            <a:r>
              <a:rPr lang="en-US" altLang="zh-CN" b="1" dirty="0" smtClean="0">
                <a:solidFill>
                  <a:srgbClr val="FF0000"/>
                </a:solidFill>
              </a:rPr>
              <a:t>+verb</a:t>
            </a:r>
            <a:r>
              <a:rPr lang="zh-CN" altLang="en-US" b="1" dirty="0" smtClean="0">
                <a:solidFill>
                  <a:srgbClr val="FF0000"/>
                </a:solidFill>
              </a:rPr>
              <a:t>的   </a:t>
            </a:r>
            <a:r>
              <a:rPr lang="zh-CN" altLang="en-US" b="1" dirty="0" smtClean="0"/>
              <a:t>  （表示原因解释）</a:t>
            </a:r>
            <a:endParaRPr lang="en-US" altLang="zh-CN" b="1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什么</a:t>
            </a:r>
            <a:r>
              <a:rPr lang="en-US" altLang="zh-CN" dirty="0" smtClean="0">
                <a:solidFill>
                  <a:srgbClr val="FF0000"/>
                </a:solidFill>
              </a:rPr>
              <a:t>……</a:t>
            </a:r>
            <a:r>
              <a:rPr lang="zh-CN" altLang="en-US" dirty="0" smtClean="0">
                <a:solidFill>
                  <a:srgbClr val="FF0000"/>
                </a:solidFill>
              </a:rPr>
              <a:t>不</a:t>
            </a:r>
            <a:r>
              <a:rPr lang="en-US" altLang="zh-CN" dirty="0" smtClean="0">
                <a:solidFill>
                  <a:srgbClr val="FF0000"/>
                </a:solidFill>
              </a:rPr>
              <a:t>……</a:t>
            </a:r>
            <a:r>
              <a:rPr lang="zh-CN" altLang="en-US" dirty="0" smtClean="0">
                <a:solidFill>
                  <a:srgbClr val="FF0000"/>
                </a:solidFill>
              </a:rPr>
              <a:t>的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zh-CN" altLang="en-US" sz="6600" i="1">
                <a:solidFill>
                  <a:srgbClr val="0FB7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endParaRPr lang="zh-CN" altLang="en-US" sz="6600" i="1">
              <a:solidFill>
                <a:srgbClr val="0FB7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timgGC94BAD9"/>
          <p:cNvPicPr>
            <a:picLocks noChangeAspect="1"/>
          </p:cNvPicPr>
          <p:nvPr/>
        </p:nvPicPr>
        <p:blipFill>
          <a:blip r:embed="rId1"/>
          <a:srcRect l="7262" t="3451" r="6385"/>
          <a:stretch>
            <a:fillRect/>
          </a:stretch>
        </p:blipFill>
        <p:spPr>
          <a:xfrm>
            <a:off x="4970145" y="3464560"/>
            <a:ext cx="2730500" cy="2477770"/>
          </a:xfrm>
          <a:prstGeom prst="ellipse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4165" y="4594860"/>
            <a:ext cx="4803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br>
              <a:rPr lang="zh-TW">
                <a:solidFill>
                  <a:schemeClr val="accent3"/>
                </a:solidFill>
                <a:effectLst/>
                <a:latin typeface="站酷庆科黄油体" panose="02000803000000020004" charset="-122"/>
                <a:ea typeface="站酷庆科黄油体" panose="02000803000000020004" charset="-122"/>
                <a:cs typeface="站酷庆科黄油体" panose="02000803000000020004" charset="-122"/>
                <a:sym typeface="+mn-ea"/>
              </a:rPr>
            </a:br>
            <a:r>
              <a:rPr lang="zh-TW">
                <a:solidFill>
                  <a:schemeClr val="accent3"/>
                </a:solidFill>
                <a:effectLst/>
                <a:latin typeface="站酷庆科黄油体" panose="02000803000000020004" charset="-122"/>
                <a:ea typeface="站酷庆科黄油体" panose="02000803000000020004" charset="-122"/>
                <a:cs typeface="站酷庆科黄油体" panose="02000803000000020004" charset="-122"/>
                <a:sym typeface="+mn-ea"/>
              </a:rPr>
              <a:t>用线连接词语和对应的解释:</a:t>
            </a:r>
            <a:br>
              <a:rPr lang="zh-TW">
                <a:solidFill>
                  <a:schemeClr val="accent3"/>
                </a:solidFill>
                <a:effectLst/>
                <a:latin typeface="站酷庆科黄油体" panose="02000803000000020004" charset="-122"/>
                <a:ea typeface="站酷庆科黄油体" panose="02000803000000020004" charset="-122"/>
                <a:cs typeface="站酷庆科黄油体" panose="02000803000000020004" charset="-122"/>
              </a:rPr>
            </a:br>
            <a:endParaRPr lang="zh-TW" altLang="en-US">
              <a:solidFill>
                <a:schemeClr val="accent3"/>
              </a:solidFill>
              <a:effectLst/>
              <a:latin typeface="站酷庆科黄油体" panose="02000803000000020004" charset="-122"/>
              <a:ea typeface="站酷庆科黄油体" panose="02000803000000020004" charset="-122"/>
              <a:cs typeface="站酷庆科黄油体" panose="020008030000000200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675" y="1682115"/>
            <a:ext cx="8765540" cy="4835525"/>
          </a:xfrm>
        </p:spPr>
        <p:txBody>
          <a:bodyPr>
            <a:noAutofit/>
          </a:bodyPr>
          <a:p>
            <a:pPr indent="0">
              <a:spcAft>
                <a:spcPts val="14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(1) </a:t>
            </a:r>
            <a:r>
              <a:rPr lang="zh-CN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红娘</a:t>
            </a:r>
            <a:r>
              <a:rPr lang="zh-TW" sz="2400">
                <a:latin typeface="MingLiU"/>
                <a:ea typeface="MingLiU"/>
                <a:sym typeface="+mn-ea"/>
              </a:rPr>
              <a:t>        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A.</a:t>
            </a:r>
            <a:r>
              <a:rPr lang="zh-CN" altLang="zh-TW" sz="2400">
                <a:latin typeface="MingLiU"/>
                <a:ea typeface="MingLiU"/>
                <a:sym typeface="+mn-ea"/>
              </a:rPr>
              <a:t>已到手的好机会又失去了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 </a:t>
            </a:r>
            <a:endParaRPr lang="zh-CN" altLang="en-US" sz="2400">
              <a:latin typeface="宋体" panose="02010600030101010101" pitchFamily="2" charset="-122"/>
              <a:sym typeface="+mn-ea"/>
            </a:endParaRPr>
          </a:p>
          <a:p>
            <a:pPr indent="0">
              <a:spcAft>
                <a:spcPts val="14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(2) </a:t>
            </a:r>
            <a:r>
              <a:rPr lang="zh-CN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脸皮薄</a:t>
            </a:r>
            <a:r>
              <a:rPr lang="zh-TW" sz="2400">
                <a:latin typeface="MingLiU"/>
                <a:ea typeface="MingLiU"/>
                <a:sym typeface="+mn-ea"/>
              </a:rPr>
              <a:t>      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B. </a:t>
            </a:r>
            <a:r>
              <a:rPr lang="zh-CN" altLang="en-US" sz="2400">
                <a:latin typeface="宋体" panose="02010600030101010101" pitchFamily="2" charset="-122"/>
                <a:sym typeface="+mn-ea"/>
              </a:rPr>
              <a:t>离成功还很远呢</a:t>
            </a:r>
            <a:endParaRPr lang="zh-TW" sz="2400">
              <a:latin typeface="MingLiU"/>
              <a:ea typeface="MingLiU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(3) </a:t>
            </a:r>
            <a:r>
              <a:rPr lang="zh-CN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热心肠</a:t>
            </a:r>
            <a:r>
              <a:rPr lang="zh-TW" sz="2400">
                <a:latin typeface="MingLiU"/>
                <a:ea typeface="MingLiU"/>
                <a:sym typeface="+mn-ea"/>
              </a:rPr>
              <a:t>      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C. </a:t>
            </a:r>
            <a:r>
              <a:rPr lang="zh-CN" altLang="en-US" sz="2400">
                <a:latin typeface="宋体" panose="02010600030101010101" pitchFamily="2" charset="-122"/>
                <a:sym typeface="+mn-ea"/>
              </a:rPr>
              <a:t>说话做事很恰当</a:t>
            </a:r>
            <a:endParaRPr lang="zh-TW" sz="2400">
              <a:latin typeface="MingLiU"/>
              <a:ea typeface="MingLiU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(4) </a:t>
            </a:r>
            <a:r>
              <a:rPr lang="zh-CN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给人脸色</a:t>
            </a:r>
            <a:r>
              <a:rPr lang="zh-TW" sz="2400">
                <a:latin typeface="MingLiU"/>
                <a:ea typeface="MingLiU"/>
                <a:sym typeface="+mn-ea"/>
              </a:rPr>
              <a:t>    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D. </a:t>
            </a:r>
            <a:r>
              <a:rPr lang="zh-CN" altLang="en-US" sz="2400">
                <a:latin typeface="宋体" panose="02010600030101010101" pitchFamily="2" charset="-122"/>
                <a:sym typeface="+mn-ea"/>
              </a:rPr>
              <a:t>容易害羞，不好意思</a:t>
            </a:r>
            <a:endParaRPr lang="zh-TW" sz="2400">
              <a:latin typeface="MingLiU"/>
              <a:ea typeface="MingLiU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(5) </a:t>
            </a:r>
            <a:r>
              <a:rPr lang="zh-CN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不起眼儿</a:t>
            </a:r>
            <a:r>
              <a:rPr lang="zh-TW" sz="2400">
                <a:latin typeface="MingLiU"/>
                <a:ea typeface="MingLiU"/>
                <a:sym typeface="+mn-ea"/>
              </a:rPr>
              <a:t>    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E. </a:t>
            </a:r>
            <a:r>
              <a:rPr lang="zh-CN" altLang="en-US" sz="2400">
                <a:latin typeface="宋体" panose="02010600030101010101" pitchFamily="2" charset="-122"/>
                <a:sym typeface="+mn-ea"/>
              </a:rPr>
              <a:t>婚姻介绍人</a:t>
            </a:r>
            <a:endParaRPr lang="zh-TW" sz="2400">
              <a:latin typeface="MingLiU"/>
              <a:ea typeface="MingLiU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(6) </a:t>
            </a:r>
            <a:r>
              <a:rPr lang="zh-CN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有分寸</a:t>
            </a:r>
            <a:r>
              <a:rPr lang="zh-TW" sz="2400">
                <a:latin typeface="MingLiU"/>
                <a:ea typeface="MingLiU"/>
                <a:sym typeface="+mn-ea"/>
              </a:rPr>
              <a:t>       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F. </a:t>
            </a:r>
            <a:r>
              <a:rPr lang="zh-CN" altLang="en-US" sz="2400">
                <a:latin typeface="宋体" panose="02010600030101010101" pitchFamily="2" charset="-122"/>
                <a:sym typeface="+mn-ea"/>
              </a:rPr>
              <a:t>积极</a:t>
            </a:r>
            <a:r>
              <a:rPr lang="zh-CN" altLang="en-US" sz="2400">
                <a:latin typeface="宋体" panose="02010600030101010101" pitchFamily="2" charset="-122"/>
                <a:sym typeface="+mn-ea"/>
              </a:rPr>
              <a:t>帮助别人的人</a:t>
            </a:r>
            <a:endParaRPr lang="zh-TW" sz="2400">
              <a:latin typeface="MingLiU"/>
              <a:ea typeface="MingLiU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(7) </a:t>
            </a:r>
            <a:r>
              <a:rPr lang="zh-CN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煮熟的鸭子飞了            </a:t>
            </a:r>
            <a:r>
              <a:rPr lang="zh-TW" sz="2400">
                <a:latin typeface="MingLiU"/>
                <a:ea typeface="MingLiU"/>
                <a:sym typeface="+mn-ea"/>
              </a:rPr>
              <a:t>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G. </a:t>
            </a:r>
            <a:r>
              <a:rPr lang="zh-CN" altLang="en-US" sz="2400">
                <a:latin typeface="宋体" panose="02010600030101010101" pitchFamily="2" charset="-122"/>
                <a:sym typeface="+mn-ea"/>
              </a:rPr>
              <a:t>很一般，不突出</a:t>
            </a:r>
            <a:endParaRPr lang="zh-CN" altLang="zh-TW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CN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8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）八字还没一撇</a:t>
            </a: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        </a:t>
            </a:r>
            <a:r>
              <a:rPr lang="en-US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H.</a:t>
            </a: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对人表现出讨厌的表情</a:t>
            </a:r>
            <a:endParaRPr lang="zh-CN" altLang="zh-TW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CN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endParaRPr lang="zh-CN" altLang="zh-TW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>
              <a:spcAft>
                <a:spcPts val="280"/>
              </a:spcAft>
              <a:buNone/>
            </a:pPr>
            <a:endParaRPr lang="zh-TW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311910" y="274955"/>
            <a:ext cx="7832090" cy="114300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使用下列俗语完成三个情景对话，并录音提交（每个词语可以使用多次）</a:t>
            </a:r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55650" y="1556385"/>
            <a:ext cx="7632700" cy="468058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3200"/>
              <a:t>说得过去、不起眼儿、    有分寸、   </a:t>
            </a:r>
            <a:br>
              <a:rPr lang="zh-CN" altLang="en-US" sz="3200"/>
            </a:br>
            <a:r>
              <a:rPr lang="zh-CN" altLang="en-US" sz="3200"/>
              <a:t>打着灯笼都难找 、</a:t>
            </a:r>
            <a:endParaRPr lang="zh-CN" altLang="en-US" sz="3200"/>
          </a:p>
          <a:p>
            <a:pPr algn="l"/>
            <a:r>
              <a:rPr lang="zh-CN" altLang="en-US" sz="3200"/>
              <a:t>过了这个村就没这个店、</a:t>
            </a:r>
            <a:endParaRPr lang="zh-CN" altLang="en-US" sz="3200"/>
          </a:p>
          <a:p>
            <a:pPr algn="l"/>
            <a:r>
              <a:rPr lang="zh-CN" altLang="en-US" sz="3200"/>
              <a:t>热心肠 、    </a:t>
            </a:r>
            <a:r>
              <a:rPr lang="zh-CN" altLang="en-US" sz="3200">
                <a:sym typeface="+mn-ea"/>
              </a:rPr>
              <a:t>红娘 </a:t>
            </a:r>
            <a:r>
              <a:rPr lang="zh-CN" altLang="en-US" sz="3200"/>
              <a:t>、    </a:t>
            </a:r>
            <a:r>
              <a:rPr lang="zh-CN" altLang="en-US" sz="3200">
                <a:sym typeface="+mn-ea"/>
              </a:rPr>
              <a:t>红过脸、</a:t>
            </a:r>
            <a:r>
              <a:rPr lang="zh-CN" altLang="en-US" sz="3200"/>
              <a:t> </a:t>
            </a:r>
            <a:r>
              <a:rPr lang="zh-CN" altLang="en-US" sz="3200">
                <a:sym typeface="+mn-ea"/>
              </a:rPr>
              <a:t>谈得来</a:t>
            </a:r>
            <a:r>
              <a:rPr lang="zh-CN" altLang="en-US" sz="3200"/>
              <a:t>   、   脸皮薄 、    </a:t>
            </a:r>
            <a:r>
              <a:rPr lang="zh-CN" altLang="en-US" sz="3200">
                <a:sym typeface="+mn-ea"/>
              </a:rPr>
              <a:t>外人</a:t>
            </a:r>
            <a:r>
              <a:rPr lang="zh-CN" altLang="en-US" sz="3200"/>
              <a:t>    、  八字没一撇</a:t>
            </a:r>
            <a:endParaRPr lang="zh-CN" altLang="en-US" sz="3200"/>
          </a:p>
          <a:p>
            <a:pPr algn="l"/>
            <a:r>
              <a:rPr lang="zh-CN" altLang="en-US" sz="3200"/>
              <a:t>跟</a:t>
            </a:r>
            <a:r>
              <a:rPr lang="en-US" altLang="zh-CN" sz="3200"/>
              <a:t>……</a:t>
            </a:r>
            <a:r>
              <a:rPr lang="zh-CN" altLang="en-US" sz="3200"/>
              <a:t>一个腔调、   </a:t>
            </a:r>
            <a:endParaRPr lang="zh-CN" altLang="en-US" sz="3200"/>
          </a:p>
          <a:p>
            <a:pPr algn="l"/>
            <a:r>
              <a:rPr lang="zh-CN" altLang="en-US" sz="3200"/>
              <a:t>吃人家嘴软，拿人家手短</a:t>
            </a:r>
            <a:endParaRPr lang="zh-CN" altLang="en-US" sz="3200"/>
          </a:p>
          <a:p>
            <a:pPr algn="l"/>
            <a:endParaRPr lang="zh-CN" altLang="en-US" sz="3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11480" y="1252220"/>
            <a:ext cx="8444865" cy="4526280"/>
          </a:xfrm>
        </p:spPr>
        <p:txBody>
          <a:bodyPr>
            <a:normAutofit fontScale="75000"/>
          </a:bodyPr>
          <a:lstStyle/>
          <a:p>
            <a:r>
              <a:rPr lang="zh-CN" altLang="en-US" sz="4705" u="sng" dirty="0" smtClean="0">
                <a:solidFill>
                  <a:srgbClr val="FF0000"/>
                </a:solidFill>
              </a:rPr>
              <a:t>情景</a:t>
            </a:r>
            <a:r>
              <a:rPr lang="en-US" altLang="zh-CN" sz="4705" u="sng" dirty="0" smtClean="0">
                <a:solidFill>
                  <a:srgbClr val="FF0000"/>
                </a:solidFill>
              </a:rPr>
              <a:t>1</a:t>
            </a:r>
            <a:r>
              <a:rPr lang="zh-CN" altLang="en-US" sz="4705" u="sng" dirty="0" smtClean="0">
                <a:solidFill>
                  <a:srgbClr val="FF0000"/>
                </a:solidFill>
              </a:rPr>
              <a:t>：</a:t>
            </a:r>
            <a:endParaRPr lang="en-US" altLang="zh-CN" sz="4705" u="sng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dirty="0" smtClean="0"/>
              <a:t>          </a:t>
            </a:r>
            <a:r>
              <a:rPr lang="zh-CN" altLang="en-US" sz="4100" dirty="0" smtClean="0"/>
              <a:t>我给你介绍个（                       ）的男朋友，说话办事（             ），又是大款，是个</a:t>
            </a:r>
            <a:r>
              <a:rPr lang="zh-CN" altLang="en-US" sz="4100" b="1" dirty="0" smtClean="0"/>
              <a:t>靠得住</a:t>
            </a:r>
            <a:r>
              <a:rPr lang="zh-CN" altLang="en-US" sz="4100" dirty="0" smtClean="0"/>
              <a:t>的好男人。虽然模样（               ），但是也还（                ）。过日子不能光看外表，那些结婚后</a:t>
            </a:r>
            <a:r>
              <a:rPr lang="zh-CN" altLang="en-US" sz="4100" b="1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哭鼻子</a:t>
            </a:r>
            <a:r>
              <a:rPr lang="zh-CN" altLang="en-US" sz="4100" dirty="0" smtClean="0"/>
              <a:t>的女孩都是</a:t>
            </a:r>
            <a:r>
              <a:rPr lang="zh-CN" altLang="en-US" sz="4100" b="1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看爱情剧看的</a:t>
            </a:r>
            <a:r>
              <a:rPr lang="zh-CN" altLang="en-US" sz="4100" dirty="0" smtClean="0"/>
              <a:t>。好好把握啊，（                             ）了</a:t>
            </a:r>
            <a:r>
              <a:rPr lang="zh-CN" altLang="en-US" sz="4100" dirty="0" smtClean="0"/>
              <a:t>。</a:t>
            </a:r>
            <a:endParaRPr lang="zh-CN" altLang="en-US" sz="4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02260" y="1120140"/>
            <a:ext cx="8539480" cy="5280660"/>
          </a:xfrm>
        </p:spPr>
        <p:txBody>
          <a:bodyPr>
            <a:normAutofit fontScale="90000"/>
          </a:bodyPr>
          <a:lstStyle/>
          <a:p>
            <a:r>
              <a:rPr lang="zh-CN" altLang="en-US" sz="4000" u="sng" dirty="0" smtClean="0">
                <a:solidFill>
                  <a:srgbClr val="FF0000"/>
                </a:solidFill>
              </a:rPr>
              <a:t>情景</a:t>
            </a:r>
            <a:r>
              <a:rPr lang="en-US" altLang="zh-CN" sz="4000" u="sng" dirty="0" smtClean="0">
                <a:solidFill>
                  <a:srgbClr val="FF0000"/>
                </a:solidFill>
              </a:rPr>
              <a:t>2</a:t>
            </a:r>
            <a:r>
              <a:rPr lang="zh-CN" altLang="en-US" sz="4000" u="sng" dirty="0" smtClean="0">
                <a:solidFill>
                  <a:srgbClr val="FF0000"/>
                </a:solidFill>
              </a:rPr>
              <a:t>：</a:t>
            </a:r>
            <a:endParaRPr lang="en-US" altLang="zh-CN" sz="4000" u="sng" dirty="0" smtClean="0"/>
          </a:p>
          <a:p>
            <a:pPr>
              <a:buNone/>
            </a:pPr>
            <a:r>
              <a:rPr lang="zh-CN" altLang="en-US" dirty="0" smtClean="0"/>
              <a:t>     </a:t>
            </a:r>
            <a:r>
              <a:rPr lang="zh-CN" altLang="en-US" dirty="0" smtClean="0">
                <a:solidFill>
                  <a:srgbClr val="0070C0"/>
                </a:solidFill>
              </a:rPr>
              <a:t>Ａ：</a:t>
            </a:r>
            <a:r>
              <a:rPr lang="zh-CN" altLang="en-US" dirty="0" smtClean="0"/>
              <a:t>张姐，您是咱们公司出了名</a:t>
            </a:r>
            <a:r>
              <a:rPr lang="zh-CN" altLang="en-US" dirty="0" smtClean="0"/>
              <a:t>的（           ），麻烦你个事儿。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　</a:t>
            </a: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Ｂ</a:t>
            </a:r>
            <a:r>
              <a:rPr lang="zh-CN" altLang="en-US" dirty="0" smtClean="0"/>
              <a:t>：</a:t>
            </a:r>
            <a:r>
              <a:rPr lang="zh-CN" altLang="en-US" b="1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什么麻烦不麻烦的</a:t>
            </a:r>
            <a:r>
              <a:rPr lang="zh-CN" altLang="en-US" dirty="0" smtClean="0"/>
              <a:t>，咱们都不是（       ）。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　</a:t>
            </a:r>
            <a:r>
              <a:rPr lang="zh-CN" altLang="en-US" dirty="0" smtClean="0">
                <a:solidFill>
                  <a:srgbClr val="0070C0"/>
                </a:solidFill>
              </a:rPr>
              <a:t>Ａ</a:t>
            </a:r>
            <a:r>
              <a:rPr lang="zh-CN" altLang="en-US" dirty="0" smtClean="0"/>
              <a:t>：最近我跟电子商务部门的小丽很（       </a:t>
            </a:r>
            <a:r>
              <a:rPr lang="en-US" altLang="zh-CN" dirty="0" smtClean="0"/>
              <a:t> </a:t>
            </a:r>
            <a:r>
              <a:rPr lang="zh-CN" altLang="en-US" dirty="0" smtClean="0"/>
              <a:t>），而且我发现她性格温柔，没看她跟谁（　 　），长得也是我喜欢的类型。</a:t>
            </a:r>
            <a:endParaRPr lang="zh-CN" altLang="en-US" dirty="0" smtClean="0"/>
          </a:p>
          <a:p>
            <a:pPr>
              <a:buNone/>
            </a:pPr>
            <a:r>
              <a:rPr lang="zh-CN" altLang="en-US" dirty="0" smtClean="0"/>
              <a:t>    </a:t>
            </a: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Ｂ</a:t>
            </a:r>
            <a:r>
              <a:rPr lang="zh-CN" altLang="en-US" dirty="0" smtClean="0">
                <a:sym typeface="+mn-ea"/>
              </a:rPr>
              <a:t>：你对人家有意思就赶快行动呀，</a:t>
            </a:r>
            <a:r>
              <a:rPr lang="zh-CN" altLang="en-US" b="1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过了这村就没有这店了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 smtClean="0"/>
          </a:p>
          <a:p>
            <a:pPr>
              <a:buNone/>
            </a:pPr>
            <a:r>
              <a:rPr lang="zh-CN" altLang="en-US" dirty="0"/>
              <a:t> 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011032124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445" y="-37465"/>
            <a:ext cx="8112125" cy="67360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75640" y="1536065"/>
            <a:ext cx="8229600" cy="45262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0070C0"/>
                </a:solidFill>
              </a:rPr>
              <a:t>Ａ</a:t>
            </a:r>
            <a:r>
              <a:rPr lang="zh-CN" altLang="en-US" dirty="0" smtClean="0"/>
              <a:t>：这我也知道，可是我（     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 ），也不知道自己是不是单相思，要是碰钉子了那多尴尬呀。所以才想请您帮忙打听一下她的想法，说白了，</a:t>
            </a:r>
            <a:r>
              <a:rPr lang="zh-CN" altLang="en-US" dirty="0" smtClean="0"/>
              <a:t>想请您当我们的（　　　）。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Ｂ</a:t>
            </a:r>
            <a:r>
              <a:rPr lang="zh-CN" altLang="en-US" dirty="0" smtClean="0"/>
              <a:t>：这是好事啊，以后你俩真成了，别忘了请我</a:t>
            </a:r>
            <a:r>
              <a:rPr lang="zh-CN" altLang="en-US" b="1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吃喜糖</a:t>
            </a:r>
            <a:r>
              <a:rPr lang="zh-CN" altLang="en-US" dirty="0" smtClean="0"/>
              <a:t>呀！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 smtClean="0">
                <a:solidFill>
                  <a:srgbClr val="0070C0"/>
                </a:solidFill>
                <a:sym typeface="+mn-ea"/>
              </a:rPr>
              <a:t>Ａ</a:t>
            </a:r>
            <a:r>
              <a:rPr lang="zh-CN" altLang="en-US" dirty="0" smtClean="0">
                <a:sym typeface="+mn-ea"/>
              </a:rPr>
              <a:t>：没问题。可现在（                        ），您还是先帮我问问吧。</a:t>
            </a:r>
            <a:endParaRPr lang="zh-CN" altLang="en-US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58140" y="920750"/>
            <a:ext cx="8542655" cy="6597650"/>
          </a:xfrm>
        </p:spPr>
        <p:txBody>
          <a:bodyPr>
            <a:normAutofit fontScale="25000"/>
          </a:bodyPr>
          <a:p>
            <a:pPr marL="0" indent="0">
              <a:lnSpc>
                <a:spcPct val="150000"/>
              </a:lnSpc>
              <a:buNone/>
            </a:pPr>
            <a:r>
              <a:rPr lang="en-US" altLang="zh-CN" sz="9335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sym typeface="+mn-ea"/>
              </a:rPr>
              <a:t> </a:t>
            </a:r>
            <a:r>
              <a:rPr lang="en-US" altLang="zh-CN" sz="9335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C0C0C0"/>
                </a:highlight>
                <a:uFillTx/>
                <a:sym typeface="+mn-ea"/>
              </a:rPr>
              <a:t> </a:t>
            </a:r>
            <a:r>
              <a:rPr lang="zh-CN" altLang="en-US" sz="9335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C0C0C0"/>
                </a:highlight>
                <a:uFillTx/>
                <a:sym typeface="+mn-ea"/>
              </a:rPr>
              <a:t>姐姐</a:t>
            </a:r>
            <a:r>
              <a:rPr lang="zh-CN" altLang="en-US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uFillTx/>
                <a:sym typeface="+mn-ea"/>
              </a:rPr>
              <a:t>：</a:t>
            </a:r>
            <a:r>
              <a:rPr lang="zh-CN" altLang="en-US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sym typeface="+mn-ea"/>
              </a:rPr>
              <a:t>出国进修？这样的机会可是（                  </a:t>
            </a:r>
            <a:r>
              <a:rPr lang="en-US" altLang="zh-CN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sym typeface="+mn-ea"/>
              </a:rPr>
              <a:t> </a:t>
            </a:r>
            <a:r>
              <a:rPr lang="zh-CN" altLang="en-US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sym typeface="+mn-ea"/>
              </a:rPr>
              <a:t>  ） 啊，别人做梦  都想去呢。你现在可得</a:t>
            </a:r>
            <a:r>
              <a:rPr lang="zh-CN" altLang="en-US" sz="9330" b="1" dirty="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sym typeface="+mn-ea"/>
              </a:rPr>
              <a:t>努力</a:t>
            </a:r>
            <a:r>
              <a:rPr lang="zh-CN" altLang="en-US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sym typeface="+mn-ea"/>
              </a:rPr>
              <a:t>学习，争取通过考试，不然将来</a:t>
            </a:r>
            <a:r>
              <a:rPr lang="zh-CN" altLang="en-US" sz="9335" b="1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uFillTx/>
                <a:sym typeface="+mn-ea"/>
              </a:rPr>
              <a:t>哭鼻 子</a:t>
            </a:r>
            <a:r>
              <a:rPr lang="zh-CN" altLang="en-US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sym typeface="+mn-ea"/>
              </a:rPr>
              <a:t>都来不及。</a:t>
            </a:r>
            <a:endParaRPr lang="zh-CN" altLang="en-US" sz="9335" b="1" dirty="0" smtClean="0">
              <a:solidFill>
                <a:schemeClr val="tx1">
                  <a:lumMod val="95000"/>
                  <a:lumOff val="5000"/>
                </a:schemeClr>
              </a:solidFill>
              <a:uFillTx/>
              <a:sym typeface="+mn-ea"/>
            </a:endParaRPr>
          </a:p>
          <a:p>
            <a:pPr marL="154305" indent="0">
              <a:lnSpc>
                <a:spcPct val="150000"/>
              </a:lnSpc>
              <a:buNone/>
            </a:pPr>
            <a:r>
              <a:rPr lang="zh-CN" altLang="en-US" sz="9335" b="1" dirty="0" smtClean="0">
                <a:solidFill>
                  <a:srgbClr val="1423E2"/>
                </a:solidFill>
                <a:highlight>
                  <a:srgbClr val="C0C0C0"/>
                </a:highlight>
                <a:uFillTx/>
                <a:sym typeface="+mn-ea"/>
              </a:rPr>
              <a:t>弟弟</a:t>
            </a:r>
            <a:r>
              <a:rPr lang="zh-CN" altLang="en-US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uFillTx/>
                <a:sym typeface="+mn-ea"/>
              </a:rPr>
              <a:t>：</a:t>
            </a:r>
            <a:r>
              <a:rPr lang="zh-CN" altLang="en-US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sym typeface="+mn-ea"/>
              </a:rPr>
              <a:t> 你怎么跟妈妈（       </a:t>
            </a:r>
            <a:r>
              <a:rPr lang="en-US" altLang="zh-CN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sym typeface="+mn-ea"/>
              </a:rPr>
              <a:t>  </a:t>
            </a:r>
            <a:r>
              <a:rPr lang="zh-CN" altLang="en-US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sym typeface="+mn-ea"/>
              </a:rPr>
              <a:t>        ）？说实在的，我也想争取，但考试成绩也不会</a:t>
            </a:r>
            <a:r>
              <a:rPr lang="zh-CN" altLang="en-US" sz="9335" b="1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uFillTx/>
                <a:sym typeface="+mn-ea"/>
              </a:rPr>
              <a:t>一时半会儿</a:t>
            </a:r>
            <a:r>
              <a:rPr lang="zh-CN" altLang="en-US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sym typeface="+mn-ea"/>
              </a:rPr>
              <a:t>就提高上去呀。</a:t>
            </a:r>
            <a:endParaRPr lang="zh-CN" altLang="en-US" sz="9335" b="1" dirty="0" smtClean="0">
              <a:solidFill>
                <a:schemeClr val="tx1">
                  <a:lumMod val="95000"/>
                  <a:lumOff val="5000"/>
                </a:schemeClr>
              </a:solidFill>
              <a:uFillTx/>
              <a:sym typeface="+mn-ea"/>
            </a:endParaRPr>
          </a:p>
          <a:p>
            <a:pPr marL="154305" indent="0">
              <a:lnSpc>
                <a:spcPct val="150000"/>
              </a:lnSpc>
              <a:buNone/>
            </a:pPr>
            <a:r>
              <a:rPr lang="zh-CN" altLang="en-US" sz="9335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C0C0C0"/>
                </a:highlight>
                <a:uFillTx/>
                <a:sym typeface="+mn-ea"/>
              </a:rPr>
              <a:t>姐姐</a:t>
            </a:r>
            <a:r>
              <a:rPr lang="zh-CN" altLang="en-US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uFillTx/>
                <a:sym typeface="+mn-ea"/>
              </a:rPr>
              <a:t>：</a:t>
            </a:r>
            <a:r>
              <a:rPr lang="zh-CN" altLang="en-US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sym typeface="+mn-ea"/>
              </a:rPr>
              <a:t>你请张健帮你辅导呀，他可是个（                 ），</a:t>
            </a:r>
            <a:r>
              <a:rPr lang="zh-CN" altLang="en-US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sym typeface="+mn-ea"/>
              </a:rPr>
              <a:t>不但爱帮助人，还是</a:t>
            </a:r>
            <a:r>
              <a:rPr lang="zh-CN" altLang="en-US" sz="9335" b="1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uFillTx/>
                <a:sym typeface="+mn-ea"/>
              </a:rPr>
              <a:t>学霸</a:t>
            </a:r>
            <a:r>
              <a:rPr lang="zh-CN" altLang="en-US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sym typeface="+mn-ea"/>
              </a:rPr>
              <a:t>。</a:t>
            </a:r>
            <a:endParaRPr lang="zh-CN" altLang="en-US" sz="9335" b="1" dirty="0" smtClean="0">
              <a:solidFill>
                <a:schemeClr val="tx1">
                  <a:lumMod val="95000"/>
                  <a:lumOff val="5000"/>
                </a:schemeClr>
              </a:solidFill>
              <a:uFillTx/>
              <a:sym typeface="+mn-ea"/>
            </a:endParaRPr>
          </a:p>
          <a:p>
            <a:pPr marL="154305" indent="0">
              <a:lnSpc>
                <a:spcPct val="150000"/>
              </a:lnSpc>
              <a:buNone/>
            </a:pPr>
            <a:r>
              <a:rPr lang="zh-CN" altLang="en-US" sz="9335" b="1" dirty="0" smtClean="0">
                <a:solidFill>
                  <a:srgbClr val="1423E2"/>
                </a:solidFill>
                <a:highlight>
                  <a:srgbClr val="C0C0C0"/>
                </a:highlight>
                <a:uFillTx/>
                <a:sym typeface="+mn-ea"/>
              </a:rPr>
              <a:t>弟弟</a:t>
            </a:r>
            <a:r>
              <a:rPr lang="zh-CN" altLang="en-US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uFillTx/>
                <a:sym typeface="+mn-ea"/>
              </a:rPr>
              <a:t>：</a:t>
            </a:r>
            <a:r>
              <a:rPr lang="zh-CN" altLang="en-US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sym typeface="+mn-ea"/>
              </a:rPr>
              <a:t>我</a:t>
            </a:r>
            <a:r>
              <a:rPr lang="zh-CN" altLang="en-US" sz="9335" b="1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uFillTx/>
                <a:sym typeface="+mn-ea"/>
              </a:rPr>
              <a:t>脸皮薄</a:t>
            </a:r>
            <a:r>
              <a:rPr lang="zh-CN" altLang="en-US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sym typeface="+mn-ea"/>
              </a:rPr>
              <a:t>，开不了口。你就帮帮忙吧，这顿</a:t>
            </a:r>
            <a:r>
              <a:rPr lang="zh-CN" altLang="en-US" sz="9330" b="1" dirty="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sym typeface="+mn-ea"/>
              </a:rPr>
              <a:t>大餐</a:t>
            </a:r>
            <a:r>
              <a:rPr lang="zh-CN" altLang="en-US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sym typeface="+mn-ea"/>
              </a:rPr>
              <a:t>我请客</a:t>
            </a:r>
            <a:r>
              <a:rPr lang="zh-CN" altLang="en-US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sym typeface="+mn-ea"/>
              </a:rPr>
              <a:t>。</a:t>
            </a:r>
            <a:endParaRPr lang="zh-CN" altLang="en-US" sz="9335" b="1" dirty="0" smtClean="0">
              <a:solidFill>
                <a:schemeClr val="tx1">
                  <a:lumMod val="95000"/>
                  <a:lumOff val="5000"/>
                </a:schemeClr>
              </a:solidFill>
              <a:uFillTx/>
              <a:sym typeface="+mn-ea"/>
            </a:endParaRPr>
          </a:p>
          <a:p>
            <a:pPr marL="154305" indent="0">
              <a:lnSpc>
                <a:spcPct val="150000"/>
              </a:lnSpc>
              <a:buNone/>
            </a:pPr>
            <a:r>
              <a:rPr lang="zh-CN" altLang="en-US" sz="9335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C0C0C0"/>
                </a:highlight>
                <a:uFillTx/>
                <a:sym typeface="+mn-ea"/>
              </a:rPr>
              <a:t>姐姐</a:t>
            </a:r>
            <a:r>
              <a:rPr lang="zh-CN" altLang="en-US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  <a:uFillTx/>
                <a:sym typeface="+mn-ea"/>
              </a:rPr>
              <a:t>：</a:t>
            </a:r>
            <a:r>
              <a:rPr lang="zh-CN" altLang="en-US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sym typeface="+mn-ea"/>
              </a:rPr>
              <a:t>好吧，（    </a:t>
            </a:r>
            <a:r>
              <a:rPr lang="zh-CN" altLang="en-US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sym typeface="+mn-ea"/>
              </a:rPr>
              <a:t>                          ）。这事</a:t>
            </a:r>
            <a:r>
              <a:rPr lang="zh-CN" altLang="en-US" sz="9335" b="1" dirty="0" smtClean="0">
                <a:solidFill>
                  <a:schemeClr val="tx1">
                    <a:lumMod val="95000"/>
                    <a:lumOff val="5000"/>
                  </a:schemeClr>
                </a:solidFill>
                <a:uFillTx/>
                <a:sym typeface="+mn-ea"/>
              </a:rPr>
              <a:t>包在我身上吧。</a:t>
            </a:r>
            <a:endParaRPr lang="zh-CN" altLang="en-US" sz="9335" b="1" dirty="0" smtClean="0">
              <a:solidFill>
                <a:schemeClr val="tx1">
                  <a:lumMod val="95000"/>
                  <a:lumOff val="5000"/>
                </a:schemeClr>
              </a:solidFill>
              <a:uFillTx/>
              <a:sym typeface="+mn-ea"/>
            </a:endParaRPr>
          </a:p>
          <a:p>
            <a:pPr marL="154305" indent="0">
              <a:lnSpc>
                <a:spcPct val="150000"/>
              </a:lnSpc>
              <a:buNone/>
            </a:pPr>
            <a:endParaRPr lang="zh-CN" altLang="en-US" sz="4100" dirty="0" smtClean="0">
              <a:sym typeface="+mn-ea"/>
            </a:endParaRPr>
          </a:p>
          <a:p>
            <a:pPr marL="154305" indent="0">
              <a:lnSpc>
                <a:spcPct val="150000"/>
              </a:lnSpc>
              <a:buNone/>
            </a:pPr>
            <a:endParaRPr lang="zh-TW" u="sng">
              <a:latin typeface="MingLiU"/>
              <a:ea typeface="MingLiU"/>
              <a:sym typeface="+mn-ea"/>
            </a:endParaRPr>
          </a:p>
          <a:p>
            <a:pPr marL="154305" indent="0">
              <a:buNone/>
            </a:pPr>
            <a:endParaRPr lang="zh-TW">
              <a:latin typeface="MingLiU"/>
              <a:ea typeface="MingLiU"/>
            </a:endParaRPr>
          </a:p>
          <a:p>
            <a:pPr marL="0" indent="0">
              <a:buNone/>
            </a:pPr>
            <a:r>
              <a:rPr lang="zh-CN" altLang="en-US"/>
              <a:t> 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17320" y="457200"/>
            <a:ext cx="16078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u="sng" dirty="0" smtClean="0">
                <a:solidFill>
                  <a:srgbClr val="FF0000"/>
                </a:solidFill>
                <a:sym typeface="+mn-ea"/>
              </a:rPr>
              <a:t>情景</a:t>
            </a:r>
            <a:r>
              <a:rPr lang="en-US" altLang="zh-CN" sz="3200" u="sng" dirty="0" smtClean="0">
                <a:solidFill>
                  <a:srgbClr val="FF0000"/>
                </a:solidFill>
                <a:sym typeface="+mn-ea"/>
              </a:rPr>
              <a:t>3</a:t>
            </a:r>
            <a:r>
              <a:rPr lang="zh-CN" altLang="en-US" sz="3200" u="sng" dirty="0" smtClean="0">
                <a:solidFill>
                  <a:srgbClr val="FF0000"/>
                </a:solidFill>
                <a:sym typeface="+mn-ea"/>
              </a:rPr>
              <a:t>：</a:t>
            </a:r>
            <a:r>
              <a:rPr lang="zh-CN" altLang="en-US" b="1" u="sng">
                <a:sym typeface="+mn-ea"/>
              </a:rPr>
              <a:t> </a:t>
            </a:r>
            <a:endParaRPr lang="zh-CN" altLang="en-US" sz="9335" b="1" u="sng" dirty="0" smtClean="0">
              <a:solidFill>
                <a:schemeClr val="tx1">
                  <a:lumMod val="95000"/>
                  <a:lumOff val="5000"/>
                </a:schemeClr>
              </a:solidFill>
              <a:uFillTx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2813154" y="1729778"/>
            <a:ext cx="2270760" cy="110680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站酷庆科黄油体" panose="02000803000000020004" charset="-122"/>
                <a:ea typeface="站酷庆科黄油体" panose="02000803000000020004" charset="-122"/>
              </a:rPr>
              <a:t>  2021</a:t>
            </a:r>
            <a:endParaRPr lang="en-US" altLang="zh-CN" sz="6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站酷庆科黄油体" panose="02000803000000020004" charset="-122"/>
              <a:ea typeface="站酷庆科黄油体" panose="02000803000000020004" charset="-122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2813154" y="3789890"/>
            <a:ext cx="366395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spc="-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5400" b="1" spc="-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  <a:endParaRPr lang="zh-CN" altLang="en-US" sz="5400" b="1" spc="-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timgGC94BAD9"/>
          <p:cNvPicPr>
            <a:picLocks noChangeAspect="1"/>
          </p:cNvPicPr>
          <p:nvPr/>
        </p:nvPicPr>
        <p:blipFill>
          <a:blip r:embed="rId1"/>
          <a:srcRect l="7262" t="3451" r="6385"/>
          <a:stretch>
            <a:fillRect/>
          </a:stretch>
        </p:blipFill>
        <p:spPr>
          <a:xfrm>
            <a:off x="6263005" y="523240"/>
            <a:ext cx="2439670" cy="224980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俗语例句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16355"/>
            <a:ext cx="8488045" cy="6179185"/>
          </a:xfrm>
        </p:spPr>
        <p:txBody>
          <a:bodyPr>
            <a:normAutofit fontScale="27500" lnSpcReduction="20000"/>
          </a:bodyPr>
          <a:lstStyle/>
          <a:p>
            <a:pPr>
              <a:buNone/>
            </a:pPr>
            <a:r>
              <a:rPr lang="en-US" altLang="zh-CN" sz="13090" dirty="0" smtClean="0"/>
              <a:t>1</a:t>
            </a:r>
            <a:r>
              <a:rPr lang="zh-CN" altLang="en-US" sz="13090" dirty="0" smtClean="0"/>
              <a:t>、</a:t>
            </a:r>
            <a:r>
              <a:rPr lang="zh-CN" altLang="en-US" sz="13090" b="1" dirty="0" smtClean="0">
                <a:solidFill>
                  <a:schemeClr val="tx1"/>
                </a:solidFill>
              </a:rPr>
              <a:t>谈得来（</a:t>
            </a:r>
            <a:r>
              <a:rPr lang="zh-CN" altLang="en-US" sz="13090" dirty="0" smtClean="0"/>
              <a:t>谈不来 </a:t>
            </a:r>
            <a:r>
              <a:rPr lang="en-US" altLang="zh-CN" sz="13090" dirty="0" smtClean="0"/>
              <a:t> </a:t>
            </a:r>
            <a:r>
              <a:rPr lang="zh-CN" altLang="en-US" sz="13090" dirty="0" smtClean="0"/>
              <a:t>）</a:t>
            </a:r>
            <a:r>
              <a:rPr lang="en-US" altLang="zh-CN" sz="13090" dirty="0" smtClean="0"/>
              <a:t>  </a:t>
            </a:r>
            <a:endParaRPr lang="en-US" altLang="zh-CN" sz="9600" dirty="0" smtClean="0"/>
          </a:p>
          <a:p>
            <a:pPr>
              <a:buNone/>
            </a:pPr>
            <a:r>
              <a:rPr lang="en-US" altLang="zh-CN" dirty="0" smtClean="0"/>
              <a:t>    </a:t>
            </a:r>
            <a:r>
              <a:rPr lang="en-US" altLang="zh-CN" sz="10665" dirty="0" smtClean="0"/>
              <a:t> </a:t>
            </a:r>
            <a:r>
              <a:rPr lang="zh-CN" altLang="en-US" sz="10665" b="1" dirty="0" smtClean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意思：有共同的兴趣，在一起有话说。</a:t>
            </a:r>
            <a:endParaRPr lang="zh-CN" altLang="en-US" sz="10665" b="1" dirty="0" smtClean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zh-CN" altLang="en-US" sz="10665" b="1" dirty="0" smtClean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同义词</a:t>
            </a:r>
            <a:r>
              <a:rPr lang="zh-CN" altLang="en-US" sz="10665" dirty="0" smtClean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zh-CN" altLang="en-US" sz="10665" dirty="0" smtClean="0">
                <a:solidFill>
                  <a:srgbClr val="002060"/>
                </a:solidFill>
              </a:rPr>
              <a:t>聊得来、有共同语言</a:t>
            </a:r>
            <a:r>
              <a:rPr lang="zh-CN" altLang="en-US" sz="10665" dirty="0" smtClean="0"/>
              <a:t>（没有共同语言）</a:t>
            </a:r>
            <a:endParaRPr lang="en-US" altLang="zh-CN" sz="10665" dirty="0" smtClean="0">
              <a:solidFill>
                <a:srgbClr val="002060"/>
              </a:solidFill>
            </a:endParaRP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zh-CN" altLang="en-US" sz="765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1635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例句：</a:t>
            </a:r>
            <a:endParaRPr lang="zh-CN" altLang="en-US" sz="11635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en-US" altLang="zh-CN" sz="11635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1</a:t>
            </a:r>
            <a:r>
              <a:rPr lang="zh-CN" altLang="en-US" sz="11635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）刚认识不久我就发现我们俩特别</a:t>
            </a:r>
            <a:r>
              <a:rPr lang="zh-CN" altLang="en-US" sz="11635" dirty="0" smtClean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谈得来</a:t>
            </a:r>
            <a:r>
              <a:rPr lang="zh-CN" altLang="en-US" sz="11635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，不到一个月她就成了我的好</a:t>
            </a:r>
            <a:r>
              <a:rPr lang="zh-CN" altLang="en-US" sz="11635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闺蜜</a:t>
            </a:r>
            <a:r>
              <a:rPr lang="zh-CN" altLang="en-US" sz="11635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了。</a:t>
            </a:r>
            <a:endParaRPr lang="en-US" altLang="zh-CN" sz="11635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en-US" altLang="zh-CN" sz="11635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2</a:t>
            </a:r>
            <a:r>
              <a:rPr lang="zh-CN" altLang="en-US" sz="11635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zh-TW" sz="11635">
                <a:latin typeface="MingLiU"/>
                <a:ea typeface="MingLiU"/>
                <a:sym typeface="+mn-ea"/>
              </a:rPr>
              <a:t>他们是在晚会上认识的，彼此很</a:t>
            </a:r>
            <a:r>
              <a:rPr lang="zh-TW" sz="11635">
                <a:solidFill>
                  <a:srgbClr val="00B050"/>
                </a:solidFill>
                <a:latin typeface="MingLiU"/>
                <a:ea typeface="MingLiU"/>
                <a:sym typeface="+mn-ea"/>
              </a:rPr>
              <a:t>谈得来</a:t>
            </a:r>
            <a:r>
              <a:rPr lang="zh-TW" sz="11635">
                <a:latin typeface="MingLiU"/>
                <a:ea typeface="MingLiU"/>
                <a:sym typeface="+mn-ea"/>
              </a:rPr>
              <a:t>。</a:t>
            </a:r>
            <a:endParaRPr lang="en-US" altLang="zh-CN" sz="11635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endParaRPr lang="zh-CN" altLang="en-US" sz="11635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en-US" altLang="zh-CN" sz="11635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3</a:t>
            </a:r>
            <a:r>
              <a:rPr lang="zh-CN" altLang="en-US" sz="11635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zh-CN" altLang="en-US" sz="11635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“性格不和”、“</a:t>
            </a:r>
            <a:r>
              <a:rPr lang="zh-CN" altLang="en-US" sz="11635" dirty="0" smtClean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没有共同语言</a:t>
            </a:r>
            <a:r>
              <a:rPr lang="zh-CN" altLang="en-US" sz="11635" dirty="0" smtClean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”，这是很多夫妻递交离婚报告时的惯用语。</a:t>
            </a:r>
            <a:endParaRPr lang="en-US" altLang="zh-CN" sz="11635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endParaRPr lang="en-US" altLang="zh-CN" sz="11635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endParaRPr lang="en-US" altLang="zh-CN" sz="765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endParaRPr lang="en-US" altLang="zh-CN" sz="765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en-US" altLang="zh-CN" sz="33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   </a:t>
            </a:r>
            <a:endParaRPr lang="en-US" altLang="zh-CN" sz="33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</p:txBody>
      </p:sp>
      <p:sp>
        <p:nvSpPr>
          <p:cNvPr id="4" name="标题 1"/>
          <p:cNvSpPr txBox="1"/>
          <p:nvPr/>
        </p:nvSpPr>
        <p:spPr>
          <a:xfrm>
            <a:off x="2094865" y="188595"/>
            <a:ext cx="6077585" cy="9220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俗语例句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0540" y="1417955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en-US" b="1" dirty="0" smtClean="0"/>
              <a:t>脸皮薄</a:t>
            </a:r>
            <a:endParaRPr lang="zh-CN" altLang="en-US" b="1" dirty="0" smtClean="0"/>
          </a:p>
          <a:p>
            <a:pPr>
              <a:buNone/>
            </a:pPr>
            <a:r>
              <a:rPr lang="en-US" altLang="zh-CN" b="1" dirty="0" smtClean="0"/>
              <a:t>   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</a:rPr>
              <a:t>意思：</a:t>
            </a:r>
            <a:r>
              <a:rPr lang="zh-TW">
                <a:latin typeface="楷体" panose="02010609060101010101" charset="-122"/>
                <a:ea typeface="楷体" panose="02010609060101010101" charset="-122"/>
                <a:sym typeface="+mn-ea"/>
              </a:rPr>
              <a:t>容易害羞、不好意思</a:t>
            </a:r>
            <a:r>
              <a:rPr lang="zh-CN" altLang="zh-TW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endParaRPr lang="zh-CN" altLang="en-US" b="1" dirty="0" smtClean="0"/>
          </a:p>
          <a:p>
            <a:pPr>
              <a:buNone/>
            </a:pPr>
            <a:r>
              <a:rPr lang="zh-CN" altLang="en-US" b="1" dirty="0" smtClean="0"/>
              <a:t>  </a:t>
            </a:r>
            <a:r>
              <a:rPr lang="zh-CN" altLang="en-US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反义词：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脸皮厚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en-US" altLang="zh-CN" dirty="0" smtClean="0"/>
              <a:t> </a:t>
            </a:r>
            <a:r>
              <a:rPr lang="zh-CN" altLang="en-US" dirty="0" smtClean="0"/>
              <a:t>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例句：</a:t>
            </a:r>
            <a:endParaRPr lang="zh-CN" altLang="en-US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）我很喜欢他，可是我是女孩子，</a:t>
            </a:r>
            <a:r>
              <a:rPr lang="zh-CN" altLang="en-US" dirty="0" smtClean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脸皮薄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，怎么能先表白呢？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）你</a:t>
            </a:r>
            <a:r>
              <a:rPr lang="zh-CN" altLang="en-US" dirty="0" smtClean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脸皮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怎么这么</a:t>
            </a:r>
            <a:r>
              <a:rPr lang="zh-CN" altLang="en-US" dirty="0" smtClean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厚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呀？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6498" r="21055"/>
          <a:stretch>
            <a:fillRect/>
          </a:stretch>
        </p:blipFill>
        <p:spPr>
          <a:xfrm>
            <a:off x="6083935" y="188595"/>
            <a:ext cx="2819400" cy="2520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04800" y="747395"/>
            <a:ext cx="8305800" cy="5196840"/>
          </a:xfrm>
        </p:spPr>
        <p:txBody>
          <a:bodyPr>
            <a:normAutofit fontScale="25000"/>
          </a:bodyPr>
          <a:lstStyle/>
          <a:p>
            <a:pPr marL="0" indent="0">
              <a:buNone/>
            </a:pPr>
            <a:r>
              <a:rPr lang="en-US" altLang="zh-CN" dirty="0" smtClean="0"/>
              <a:t> </a:t>
            </a:r>
            <a:r>
              <a:rPr lang="en-US" altLang="zh-CN" sz="14400" b="1" dirty="0" smtClean="0"/>
              <a:t>3</a:t>
            </a:r>
            <a:r>
              <a:rPr lang="zh-CN" altLang="en-US" sz="14400" b="1" dirty="0" smtClean="0"/>
              <a:t>、外人</a:t>
            </a:r>
            <a:endParaRPr lang="zh-CN" altLang="en-US" sz="144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4400" b="1" dirty="0" smtClean="0"/>
              <a:t>      </a:t>
            </a:r>
            <a:r>
              <a:rPr lang="zh-CN" altLang="en-US" sz="1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意思</a:t>
            </a:r>
            <a:r>
              <a:rPr lang="en-US" altLang="zh-CN" sz="1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:</a:t>
            </a:r>
            <a:r>
              <a:rPr lang="zh-CN" altLang="en-US" sz="128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没有亲友关系的人。</a:t>
            </a:r>
            <a:r>
              <a:rPr lang="zh-CN" altLang="en-US" sz="16000" dirty="0" smtClean="0"/>
              <a:t> </a:t>
            </a:r>
            <a:endParaRPr lang="zh-CN" altLang="en-US" sz="16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12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反义词</a:t>
            </a:r>
            <a:r>
              <a:rPr lang="zh-CN" altLang="en-US" sz="1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：自己人</a:t>
            </a:r>
            <a:endParaRPr lang="zh-CN" altLang="en-US" sz="112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zh-CN" altLang="en-US" sz="7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lang="zh-CN" altLang="en-US" sz="1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例句：</a:t>
            </a:r>
            <a:endParaRPr lang="zh-CN" altLang="en-US" sz="7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en-US" altLang="zh-CN" sz="10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10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）她说的这些，其实我亦有同感，但让一个“</a:t>
            </a:r>
            <a:r>
              <a:rPr lang="zh-CN" altLang="en-US" sz="10000" dirty="0" smtClean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外人</a:t>
            </a:r>
            <a:r>
              <a:rPr lang="zh-CN" altLang="en-US" sz="10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”数说自己同胞的缺失，那感觉就像打在自己脸上，便捍卫性地向她辩解了一番。</a:t>
            </a:r>
            <a:endParaRPr lang="zh-CN" altLang="en-US" sz="10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en-US" altLang="zh-CN" sz="10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 2</a:t>
            </a:r>
            <a:r>
              <a:rPr lang="zh-CN" altLang="en-US" sz="10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）很多人怕员工出风头、居功自傲,那是因为你要么心胸不够要么你仅仅是利用员工而没有把员工当做</a:t>
            </a:r>
            <a:r>
              <a:rPr lang="zh-CN" altLang="en-US" sz="10000" dirty="0" smtClean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自己人</a:t>
            </a:r>
            <a:r>
              <a:rPr lang="zh-CN" altLang="en-US" sz="10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10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endParaRPr lang="en-US" altLang="zh-CN" sz="10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r>
              <a:rPr lang="zh-CN" altLang="en-US" u="sng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3970,&quot;width&quot;:7110}"/>
</p:tagLst>
</file>

<file path=ppt/theme/theme1.xml><?xml version="1.0" encoding="utf-8"?>
<a:theme xmlns:a="http://schemas.openxmlformats.org/drawingml/2006/main" name="Office 主题">
  <a:themeElements>
    <a:clrScheme name="华丽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华丽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6355</Words>
  <Application>WPS 演示</Application>
  <PresentationFormat>全屏显示(4:3)</PresentationFormat>
  <Paragraphs>459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7" baseType="lpstr">
      <vt:lpstr>Arial</vt:lpstr>
      <vt:lpstr>宋体</vt:lpstr>
      <vt:lpstr>Wingdings</vt:lpstr>
      <vt:lpstr>微软雅黑</vt:lpstr>
      <vt:lpstr>华文隶书</vt:lpstr>
      <vt:lpstr>隶书</vt:lpstr>
      <vt:lpstr>楷体</vt:lpstr>
      <vt:lpstr>华文楷体</vt:lpstr>
      <vt:lpstr>MingLiU</vt:lpstr>
      <vt:lpstr>Segoe Print</vt:lpstr>
      <vt:lpstr>Arial Unicode MS</vt:lpstr>
      <vt:lpstr>Calibri</vt:lpstr>
      <vt:lpstr>华文行楷</vt:lpstr>
      <vt:lpstr>站酷庆科黄油体</vt:lpstr>
      <vt:lpstr>Office 主题</vt:lpstr>
      <vt:lpstr>第四课  这都是看爱情小说看的</vt:lpstr>
      <vt:lpstr>    </vt:lpstr>
      <vt:lpstr>PowerPoint 演示文稿</vt:lpstr>
      <vt:lpstr>PowerPoint 演示文稿</vt:lpstr>
      <vt:lpstr>PowerPoint 演示文稿</vt:lpstr>
      <vt:lpstr>PowerPoint 演示文稿</vt:lpstr>
      <vt:lpstr>俗语例句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人不可貌相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对比---说白了（第二课）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吃人家的嘴软，拿人家的手短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第三课俗语小结</vt:lpstr>
      <vt:lpstr>PowerPoint 演示文稿</vt:lpstr>
      <vt:lpstr>第三课句式小结</vt:lpstr>
      <vt:lpstr>PowerPoint 演示文稿</vt:lpstr>
      <vt:lpstr> 用线连接词语和对应的解释: </vt:lpstr>
      <vt:lpstr>使用下列俗语完成三个情景对话，并录音提交（每个词语可以使用多次）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小学教育教学PPT模板</dc:title>
  <dc:creator>haobao-007</dc:creator>
  <cp:lastModifiedBy>清净和合</cp:lastModifiedBy>
  <cp:revision>492</cp:revision>
  <dcterms:created xsi:type="dcterms:W3CDTF">2013-09-07T10:17:00Z</dcterms:created>
  <dcterms:modified xsi:type="dcterms:W3CDTF">2021-11-09T00:42:52Z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12C28438D6CA49929B1564287949C5A7</vt:lpwstr>
  </property>
</Properties>
</file>